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7"/>
  </p:notesMasterIdLst>
  <p:sldIdLst>
    <p:sldId id="375" r:id="rId2"/>
    <p:sldId id="425" r:id="rId3"/>
    <p:sldId id="426" r:id="rId4"/>
    <p:sldId id="458" r:id="rId5"/>
    <p:sldId id="427" r:id="rId6"/>
    <p:sldId id="459" r:id="rId7"/>
    <p:sldId id="438" r:id="rId8"/>
    <p:sldId id="439" r:id="rId9"/>
    <p:sldId id="440" r:id="rId10"/>
    <p:sldId id="441" r:id="rId11"/>
    <p:sldId id="448" r:id="rId12"/>
    <p:sldId id="460" r:id="rId13"/>
    <p:sldId id="442" r:id="rId14"/>
    <p:sldId id="449" r:id="rId15"/>
    <p:sldId id="443" r:id="rId16"/>
    <p:sldId id="444" r:id="rId17"/>
    <p:sldId id="461" r:id="rId18"/>
    <p:sldId id="462" r:id="rId19"/>
    <p:sldId id="445" r:id="rId20"/>
    <p:sldId id="446" r:id="rId21"/>
    <p:sldId id="447" r:id="rId22"/>
    <p:sldId id="464" r:id="rId23"/>
    <p:sldId id="451" r:id="rId24"/>
    <p:sldId id="452" r:id="rId25"/>
    <p:sldId id="453" r:id="rId26"/>
    <p:sldId id="454" r:id="rId27"/>
    <p:sldId id="455" r:id="rId28"/>
    <p:sldId id="450" r:id="rId29"/>
    <p:sldId id="429" r:id="rId30"/>
    <p:sldId id="430" r:id="rId31"/>
    <p:sldId id="431" r:id="rId32"/>
    <p:sldId id="456" r:id="rId33"/>
    <p:sldId id="457" r:id="rId34"/>
    <p:sldId id="432" r:id="rId35"/>
    <p:sldId id="433" r:id="rId36"/>
    <p:sldId id="434" r:id="rId37"/>
    <p:sldId id="435" r:id="rId38"/>
    <p:sldId id="436" r:id="rId39"/>
    <p:sldId id="437" r:id="rId40"/>
    <p:sldId id="465" r:id="rId41"/>
    <p:sldId id="466" r:id="rId42"/>
    <p:sldId id="467" r:id="rId43"/>
    <p:sldId id="468" r:id="rId44"/>
    <p:sldId id="469" r:id="rId45"/>
    <p:sldId id="470" r:id="rId46"/>
    <p:sldId id="471" r:id="rId47"/>
    <p:sldId id="472" r:id="rId48"/>
    <p:sldId id="473" r:id="rId49"/>
    <p:sldId id="474" r:id="rId50"/>
    <p:sldId id="475" r:id="rId51"/>
    <p:sldId id="476" r:id="rId52"/>
    <p:sldId id="477" r:id="rId53"/>
    <p:sldId id="478" r:id="rId54"/>
    <p:sldId id="479" r:id="rId55"/>
    <p:sldId id="424" r:id="rId56"/>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2264" y="2226789"/>
            <a:ext cx="9146383" cy="2667000"/>
          </a:xfrm>
        </p:spPr>
        <p:txBody>
          <a:bodyPr/>
          <a:lstStyle/>
          <a:p>
            <a:r>
              <a:rPr lang="en-US" dirty="0"/>
              <a:t>LAW ON THE PROTECTION OF PERSONS WITH MENTAL DISABILITIES IN THE CONTEXT OF CLINICAL PRACTICE</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endParaRPr lang="en-US" sz="2400" b="1" dirty="0" smtClean="0"/>
          </a:p>
          <a:p>
            <a:pPr defTabSz="457207" fontAlgn="auto">
              <a:spcAft>
                <a:spcPts val="0"/>
              </a:spcAft>
              <a:buClr>
                <a:schemeClr val="bg2">
                  <a:lumMod val="40000"/>
                  <a:lumOff val="60000"/>
                </a:schemeClr>
              </a:buClr>
              <a:defRPr/>
            </a:pPr>
            <a:r>
              <a:rPr lang="sr-Cyrl-RS" sz="2400" b="1" dirty="0"/>
              <a:t>Asst. Prof. </a:t>
            </a:r>
            <a:r>
              <a:rPr lang="sr-Latn-RS" sz="2400" b="1" dirty="0"/>
              <a:t>Dr. Branimir </a:t>
            </a:r>
            <a:r>
              <a:rPr lang="sr-Latn-RS" sz="2400" b="1" dirty="0" smtClean="0"/>
              <a:t>Radmanovic</a:t>
            </a:r>
            <a:r>
              <a:rPr lang="en-US" sz="2400" b="1" dirty="0" smtClean="0"/>
              <a:t>, </a:t>
            </a:r>
            <a:r>
              <a:rPr lang="sr-Latn-RS" sz="2400" b="1" dirty="0"/>
              <a:t>MD, PhD, </a:t>
            </a:r>
            <a:r>
              <a:rPr lang="sr-Latn-RS" sz="2400" b="1"/>
              <a:t>Assistant </a:t>
            </a:r>
            <a:r>
              <a:rPr lang="sr-Latn-RS" sz="2400" b="1" smtClean="0"/>
              <a:t>Professor</a:t>
            </a:r>
            <a:endParaRPr lang="sr-Latn-RS" sz="2400" b="1" dirty="0" smtClean="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care act on mental care</a:t>
            </a:r>
            <a:endParaRPr lang="en-US" dirty="0"/>
          </a:p>
        </p:txBody>
      </p:sp>
      <p:sp>
        <p:nvSpPr>
          <p:cNvPr id="3" name="Content Placeholder 2"/>
          <p:cNvSpPr>
            <a:spLocks noGrp="1"/>
          </p:cNvSpPr>
          <p:nvPr>
            <p:ph idx="1"/>
          </p:nvPr>
        </p:nvSpPr>
        <p:spPr>
          <a:xfrm>
            <a:off x="1521885" y="1905000"/>
            <a:ext cx="10060515" cy="4267200"/>
          </a:xfrm>
        </p:spPr>
        <p:txBody>
          <a:bodyPr>
            <a:normAutofit/>
          </a:bodyPr>
          <a:lstStyle/>
          <a:p>
            <a:pPr lvl="0"/>
            <a:r>
              <a:rPr lang="en-US" sz="2000" dirty="0" smtClean="0"/>
              <a:t>Before </a:t>
            </a:r>
            <a:r>
              <a:rPr lang="en-US" sz="2000" dirty="0"/>
              <a:t>a special legal act was passed in this matter, the general law contained only one provision on mental care, i.e., </a:t>
            </a:r>
            <a:r>
              <a:rPr lang="en-US" sz="2000" dirty="0" smtClean="0"/>
              <a:t>involuntary </a:t>
            </a:r>
            <a:r>
              <a:rPr lang="en-US" sz="2000" dirty="0"/>
              <a:t>hospitalization</a:t>
            </a:r>
            <a:r>
              <a:rPr lang="en-US" sz="2000" dirty="0" smtClean="0"/>
              <a:t>.</a:t>
            </a:r>
          </a:p>
          <a:p>
            <a:pPr lvl="0"/>
            <a:r>
              <a:rPr lang="en-US" sz="2000" dirty="0" smtClean="0"/>
              <a:t>The HCA</a:t>
            </a:r>
            <a:r>
              <a:rPr lang="en-US" sz="2000" baseline="30000" dirty="0"/>
              <a:t> </a:t>
            </a:r>
            <a:r>
              <a:rPr lang="en-US" sz="2000" dirty="0" smtClean="0"/>
              <a:t>provides </a:t>
            </a:r>
            <a:r>
              <a:rPr lang="en-US" sz="2000" dirty="0"/>
              <a:t>the framework and conditions for the work of the services and the realization of the right to health care. The law pre- serves a provision of a compulsory referral to a psychiatric </a:t>
            </a:r>
            <a:r>
              <a:rPr lang="en-US" sz="2000" dirty="0" smtClean="0"/>
              <a:t>institution</a:t>
            </a:r>
          </a:p>
          <a:p>
            <a:pPr lvl="0"/>
            <a:r>
              <a:rPr lang="en-US" sz="2000" dirty="0" smtClean="0"/>
              <a:t>. </a:t>
            </a:r>
            <a:r>
              <a:rPr lang="en-US" sz="2000" dirty="0"/>
              <a:t>If a </a:t>
            </a:r>
            <a:r>
              <a:rPr lang="en-US" sz="2000" dirty="0" smtClean="0"/>
              <a:t>specialist </a:t>
            </a:r>
            <a:r>
              <a:rPr lang="en-US" sz="2000" dirty="0"/>
              <a:t>physician estimates that the nature of a mental illness is such that it may endanger the life of a patient or other persons or property, he/she may refer them </a:t>
            </a:r>
            <a:r>
              <a:rPr lang="en-US" sz="2000" dirty="0" smtClean="0"/>
              <a:t>to </a:t>
            </a:r>
            <a:r>
              <a:rPr lang="en-US" sz="2000" dirty="0"/>
              <a:t>hospital treatment without the patient’s consent, and on the following day the </a:t>
            </a:r>
            <a:r>
              <a:rPr lang="en-US" sz="2000" i="1" dirty="0" err="1" smtClean="0"/>
              <a:t>consilium</a:t>
            </a:r>
            <a:r>
              <a:rPr lang="en-US" sz="2000" i="1" dirty="0" smtClean="0"/>
              <a:t> </a:t>
            </a:r>
            <a:r>
              <a:rPr lang="en-US" sz="2000" dirty="0"/>
              <a:t>of physicians of the stationary health care institution will decide whether to keep a patient for hospital treatment; the stationary institution is obliged to notify the competent court within forty-eight hours from the date of the receipt of a patient</a:t>
            </a:r>
            <a:r>
              <a:rPr lang="en-US" sz="2000" dirty="0" smtClean="0"/>
              <a:t>.</a:t>
            </a:r>
          </a:p>
          <a:p>
            <a:pPr lvl="0"/>
            <a:r>
              <a:rPr lang="en-US" sz="2000" dirty="0" smtClean="0"/>
              <a:t> The </a:t>
            </a:r>
            <a:r>
              <a:rPr lang="en-US" sz="2000" dirty="0"/>
              <a:t>manner and the procedure, organization, and conditions for the treatment of mentally ill persons and their accommodation in institutions is regulated by a </a:t>
            </a:r>
            <a:r>
              <a:rPr lang="en-US" sz="2000" dirty="0" smtClean="0"/>
              <a:t>special </a:t>
            </a:r>
            <a:r>
              <a:rPr lang="en-US" sz="2000" dirty="0"/>
              <a:t>law</a:t>
            </a:r>
          </a:p>
        </p:txBody>
      </p:sp>
    </p:spTree>
    <p:extLst>
      <p:ext uri="{BB962C8B-B14F-4D97-AF65-F5344CB8AC3E}">
        <p14:creationId xmlns:p14="http://schemas.microsoft.com/office/powerpoint/2010/main" xmlns="" val="323823126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to consent</a:t>
            </a:r>
            <a:endParaRPr lang="en-US" dirty="0"/>
          </a:p>
        </p:txBody>
      </p:sp>
      <p:sp>
        <p:nvSpPr>
          <p:cNvPr id="3" name="Content Placeholder 2"/>
          <p:cNvSpPr>
            <a:spLocks noGrp="1"/>
          </p:cNvSpPr>
          <p:nvPr>
            <p:ph idx="1"/>
          </p:nvPr>
        </p:nvSpPr>
        <p:spPr>
          <a:xfrm>
            <a:off x="1521885" y="1905000"/>
            <a:ext cx="9679515" cy="4267200"/>
          </a:xfrm>
        </p:spPr>
        <p:txBody>
          <a:bodyPr>
            <a:normAutofit/>
          </a:bodyPr>
          <a:lstStyle/>
          <a:p>
            <a:pPr lvl="1">
              <a:buFont typeface="Wingdings" panose="05000000000000000000" pitchFamily="2" charset="2"/>
              <a:buChar char="§"/>
            </a:pPr>
            <a:r>
              <a:rPr lang="en-US" sz="2000" dirty="0"/>
              <a:t>Particular attention in this area of </a:t>
            </a:r>
            <a:r>
              <a:rPr lang="en-US" sz="2000" dirty="0" smtClean="0"/>
              <a:t>HCA law </a:t>
            </a:r>
            <a:r>
              <a:rPr lang="en-US" sz="2000" dirty="0"/>
              <a:t>is devoted to </a:t>
            </a:r>
            <a:r>
              <a:rPr lang="en-US" sz="2000" dirty="0">
                <a:solidFill>
                  <a:srgbClr val="FF0000"/>
                </a:solidFill>
              </a:rPr>
              <a:t>the right to consent as a central right, through the provision that consent may be declared on behalf of the patient by his/her legal representative (guardian</a:t>
            </a:r>
            <a:r>
              <a:rPr lang="en-US" sz="2000" dirty="0" smtClean="0">
                <a:solidFill>
                  <a:srgbClr val="FF0000"/>
                </a:solidFill>
              </a:rPr>
              <a:t>).</a:t>
            </a:r>
          </a:p>
          <a:p>
            <a:pPr lvl="1">
              <a:buFont typeface="Wingdings" panose="05000000000000000000" pitchFamily="2" charset="2"/>
              <a:buChar char="§"/>
            </a:pPr>
            <a:r>
              <a:rPr lang="en-US" sz="2000" dirty="0" smtClean="0"/>
              <a:t> </a:t>
            </a:r>
            <a:r>
              <a:rPr lang="en-US" sz="2000" dirty="0"/>
              <a:t>They put themselves in the patient’s place and the notiﬁcation is given to them</a:t>
            </a:r>
            <a:r>
              <a:rPr lang="en-US" sz="2000" dirty="0" smtClean="0"/>
              <a:t>.</a:t>
            </a:r>
          </a:p>
          <a:p>
            <a:pPr lvl="1">
              <a:buFont typeface="Wingdings" panose="05000000000000000000" pitchFamily="2" charset="2"/>
              <a:buChar char="§"/>
            </a:pPr>
            <a:r>
              <a:rPr lang="en-US" sz="2000" dirty="0" smtClean="0"/>
              <a:t> </a:t>
            </a:r>
            <a:r>
              <a:rPr lang="en-US" sz="2000" dirty="0"/>
              <a:t>That means full affirmation of the solutions of the Patients’ Rights </a:t>
            </a:r>
            <a:r>
              <a:rPr lang="en-US" sz="2000" dirty="0" smtClean="0"/>
              <a:t>Act, </a:t>
            </a:r>
            <a:r>
              <a:rPr lang="en-US" sz="2000" dirty="0"/>
              <a:t>which exist but are not implemented in practice, or they are insufficiently monitored. </a:t>
            </a:r>
            <a:endParaRPr lang="en-US" sz="2000" dirty="0" smtClean="0"/>
          </a:p>
          <a:p>
            <a:pPr lvl="1">
              <a:buFont typeface="Wingdings" panose="05000000000000000000" pitchFamily="2" charset="2"/>
              <a:buChar char="§"/>
            </a:pPr>
            <a:r>
              <a:rPr lang="en-US" sz="2000" dirty="0" smtClean="0"/>
              <a:t>Namely</a:t>
            </a:r>
            <a:r>
              <a:rPr lang="en-US" sz="2000" dirty="0"/>
              <a:t>, in addition to the general statutory elements of consent for all categories of patients, for patients with mental health needs, the regulation on the obligation that a patient without legal capacity should always be included in the decision on consent to the proposed medical </a:t>
            </a:r>
            <a:r>
              <a:rPr lang="en-US" sz="2000" dirty="0" smtClean="0"/>
              <a:t>measure </a:t>
            </a:r>
            <a:r>
              <a:rPr lang="en-US" sz="2000" dirty="0"/>
              <a:t>in accordance with his/her maturity and ability to reason, also when consent on behalf of him/her is given by a legal representative (guardian), is of great </a:t>
            </a:r>
            <a:r>
              <a:rPr lang="en-US" sz="2000" dirty="0" smtClean="0"/>
              <a:t>importance</a:t>
            </a:r>
            <a:r>
              <a:rPr lang="en-US" sz="2000" dirty="0"/>
              <a:t>. </a:t>
            </a:r>
            <a:endParaRPr lang="en-US" sz="2000" dirty="0" smtClean="0"/>
          </a:p>
          <a:p>
            <a:pPr lvl="1">
              <a:buFont typeface="Wingdings" panose="05000000000000000000" pitchFamily="2" charset="2"/>
              <a:buChar char="§"/>
            </a:pPr>
            <a:r>
              <a:rPr lang="en-US" sz="2000" dirty="0" smtClean="0"/>
              <a:t>That </a:t>
            </a:r>
            <a:r>
              <a:rPr lang="en-US" sz="2000" dirty="0"/>
              <a:t>is a supportive provision for persons with disabilities, or mental </a:t>
            </a:r>
            <a:r>
              <a:rPr lang="en-US" sz="2000" dirty="0" smtClean="0"/>
              <a:t>disorders </a:t>
            </a:r>
            <a:r>
              <a:rPr lang="en-US" sz="2000" dirty="0"/>
              <a:t>explicitly provided herein.  </a:t>
            </a:r>
          </a:p>
          <a:p>
            <a:endParaRPr lang="en-US" dirty="0"/>
          </a:p>
        </p:txBody>
      </p:sp>
    </p:spTree>
    <p:extLst>
      <p:ext uri="{BB962C8B-B14F-4D97-AF65-F5344CB8AC3E}">
        <p14:creationId xmlns:p14="http://schemas.microsoft.com/office/powerpoint/2010/main" xmlns="" val="2828490731"/>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provisions</a:t>
            </a:r>
            <a:endParaRPr lang="en-US" dirty="0"/>
          </a:p>
        </p:txBody>
      </p:sp>
      <p:sp>
        <p:nvSpPr>
          <p:cNvPr id="3" name="Content Placeholder 2"/>
          <p:cNvSpPr>
            <a:spLocks noGrp="1"/>
          </p:cNvSpPr>
          <p:nvPr>
            <p:ph idx="1"/>
          </p:nvPr>
        </p:nvSpPr>
        <p:spPr/>
        <p:txBody>
          <a:bodyPr>
            <a:normAutofit lnSpcReduction="10000"/>
          </a:bodyPr>
          <a:lstStyle/>
          <a:p>
            <a:pPr lvl="1">
              <a:buFont typeface="Wingdings" panose="05000000000000000000" pitchFamily="2" charset="2"/>
              <a:buChar char="§"/>
            </a:pPr>
            <a:r>
              <a:rPr lang="en-US" sz="2000" dirty="0"/>
              <a:t>Support is also given in case of doubt that the legal representative of the patient does not act in his/her best interest, in which case the person participating in medical treatment is obliged to report this to the competent guardianship authority (Article 19, paragraph 3). </a:t>
            </a:r>
            <a:endParaRPr lang="en-US" sz="2000" dirty="0" smtClean="0"/>
          </a:p>
          <a:p>
            <a:pPr lvl="1">
              <a:buFont typeface="Wingdings" panose="05000000000000000000" pitchFamily="2" charset="2"/>
              <a:buChar char="§"/>
            </a:pPr>
            <a:r>
              <a:rPr lang="en-US" sz="2000" dirty="0" smtClean="0"/>
              <a:t>Of </a:t>
            </a:r>
            <a:r>
              <a:rPr lang="en-US" sz="2000" dirty="0"/>
              <a:t>special importance is the </a:t>
            </a:r>
            <a:r>
              <a:rPr lang="en-US" sz="2000" dirty="0" smtClean="0"/>
              <a:t>provision </a:t>
            </a:r>
            <a:r>
              <a:rPr lang="en-US" sz="2000" dirty="0"/>
              <a:t>according to which a patient has the right to designate a person who will give consent on his/her behalf, or who will be informed about undertaking medical </a:t>
            </a:r>
            <a:r>
              <a:rPr lang="en-US" sz="2000" dirty="0" smtClean="0"/>
              <a:t>measures</a:t>
            </a:r>
            <a:r>
              <a:rPr lang="en-US" sz="2000" dirty="0"/>
              <a:t>, in case a patient becomes incapable of making the decision about giving con- sent (Article 16, paragraph 5</a:t>
            </a:r>
            <a:r>
              <a:rPr lang="en-US" sz="2000" dirty="0" smtClean="0"/>
              <a:t>).</a:t>
            </a:r>
          </a:p>
          <a:p>
            <a:pPr lvl="1">
              <a:buFont typeface="Wingdings" panose="05000000000000000000" pitchFamily="2" charset="2"/>
              <a:buChar char="§"/>
            </a:pPr>
            <a:r>
              <a:rPr lang="en-US" sz="2000" dirty="0" smtClean="0"/>
              <a:t>It </a:t>
            </a:r>
            <a:r>
              <a:rPr lang="en-US" sz="2000" dirty="0"/>
              <a:t>is also recognized that the position of users of mental health services sometimes may be the primary right of a patient to leave the inpatient health care facility at his/her own risk (Article 27, paragraph 1, 4</a:t>
            </a:r>
            <a:r>
              <a:rPr lang="en-US" sz="2000" baseline="30000" dirty="0"/>
              <a:t>o</a:t>
            </a:r>
            <a:r>
              <a:rPr lang="en-US" sz="2000" dirty="0"/>
              <a:t>). </a:t>
            </a:r>
            <a:endParaRPr lang="en-US" sz="2000" dirty="0" smtClean="0"/>
          </a:p>
          <a:p>
            <a:pPr lvl="1">
              <a:buFont typeface="Wingdings" panose="05000000000000000000" pitchFamily="2" charset="2"/>
              <a:buChar char="§"/>
            </a:pPr>
            <a:r>
              <a:rPr lang="en-US" sz="2000" dirty="0" smtClean="0"/>
              <a:t>Logically</a:t>
            </a:r>
            <a:r>
              <a:rPr lang="en-US" sz="2000" dirty="0"/>
              <a:t>, this right is allowed to be limited, but again as an exception and under the conditions prescribed by law (respecting the procedure).</a:t>
            </a:r>
          </a:p>
          <a:p>
            <a:pPr>
              <a:buFont typeface="Wingdings" panose="05000000000000000000" pitchFamily="2" charset="2"/>
              <a:buChar char="§"/>
            </a:pPr>
            <a:r>
              <a:rPr lang="en-US" sz="2000" dirty="0"/>
              <a:t> </a:t>
            </a:r>
          </a:p>
          <a:p>
            <a:endParaRPr lang="en-US" dirty="0"/>
          </a:p>
        </p:txBody>
      </p:sp>
    </p:spTree>
    <p:extLst>
      <p:ext uri="{BB962C8B-B14F-4D97-AF65-F5344CB8AC3E}">
        <p14:creationId xmlns:p14="http://schemas.microsoft.com/office/powerpoint/2010/main" xmlns="" val="227654583"/>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 the same year when the law on patients’ rights was passed, a law </a:t>
            </a:r>
            <a:r>
              <a:rPr lang="en-US" dirty="0" smtClean="0"/>
              <a:t>regulating </a:t>
            </a:r>
            <a:r>
              <a:rPr lang="en-US" dirty="0"/>
              <a:t>the protection of mental health was also adopted. This was a special act titled as Act on Protection of Persons with Mental Disabilities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197066898"/>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According to the law, the protection of mental health includes the prevention of mental disorders, the improvement of </a:t>
            </a:r>
            <a:r>
              <a:rPr lang="en-US" dirty="0" smtClean="0"/>
              <a:t>mental </a:t>
            </a:r>
            <a:r>
              <a:rPr lang="en-US" dirty="0"/>
              <a:t>health, the analysis and diagnosis of the mental state of the entity, the treatment and rehabilitation for mental disorders, as well as the suspicion of mental disorders</a:t>
            </a:r>
          </a:p>
        </p:txBody>
      </p:sp>
      <p:sp>
        <p:nvSpPr>
          <p:cNvPr id="3" name="Text Placeholder 2"/>
          <p:cNvSpPr>
            <a:spLocks noGrp="1"/>
          </p:cNvSpPr>
          <p:nvPr>
            <p:ph type="body" idx="1"/>
          </p:nvPr>
        </p:nvSpPr>
        <p:spPr/>
        <p:txBody>
          <a:bodyPr/>
          <a:lstStyle/>
          <a:p>
            <a:r>
              <a:rPr lang="en-US" dirty="0"/>
              <a:t>(Article 3).</a:t>
            </a:r>
          </a:p>
        </p:txBody>
      </p:sp>
    </p:spTree>
    <p:extLst>
      <p:ext uri="{BB962C8B-B14F-4D97-AF65-F5344CB8AC3E}">
        <p14:creationId xmlns:p14="http://schemas.microsoft.com/office/powerpoint/2010/main" xmlns="" val="1211099991"/>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Act on Protection of Persons with Mental Disabilities</a:t>
            </a:r>
          </a:p>
        </p:txBody>
      </p:sp>
      <p:sp>
        <p:nvSpPr>
          <p:cNvPr id="3" name="Content Placeholder 2"/>
          <p:cNvSpPr>
            <a:spLocks noGrp="1"/>
          </p:cNvSpPr>
          <p:nvPr>
            <p:ph idx="1"/>
          </p:nvPr>
        </p:nvSpPr>
        <p:spPr>
          <a:xfrm>
            <a:off x="1521885" y="1905000"/>
            <a:ext cx="9831915" cy="4267200"/>
          </a:xfrm>
        </p:spPr>
        <p:txBody>
          <a:bodyPr/>
          <a:lstStyle/>
          <a:p>
            <a:r>
              <a:rPr lang="en-US" sz="2200" b="1" dirty="0"/>
              <a:t>The law regulates </a:t>
            </a:r>
            <a:r>
              <a:rPr lang="en-US" sz="2200" b="1" dirty="0">
                <a:solidFill>
                  <a:srgbClr val="FF0000"/>
                </a:solidFill>
              </a:rPr>
              <a:t>the prohibition of discrimination </a:t>
            </a:r>
            <a:r>
              <a:rPr lang="en-US" sz="2200" b="1" dirty="0"/>
              <a:t>(Article 4), the </a:t>
            </a:r>
            <a:r>
              <a:rPr lang="en-US" sz="2200" b="1" dirty="0" smtClean="0">
                <a:solidFill>
                  <a:srgbClr val="FF0000"/>
                </a:solidFill>
              </a:rPr>
              <a:t>protection </a:t>
            </a:r>
            <a:r>
              <a:rPr lang="en-US" sz="2200" b="1" dirty="0">
                <a:solidFill>
                  <a:srgbClr val="FF0000"/>
                </a:solidFill>
              </a:rPr>
              <a:t>of dignity </a:t>
            </a:r>
            <a:r>
              <a:rPr lang="en-US" sz="2200" b="1" dirty="0"/>
              <a:t>(Article 5), </a:t>
            </a:r>
            <a:r>
              <a:rPr lang="en-US" sz="2200" b="1" dirty="0">
                <a:solidFill>
                  <a:srgbClr val="FF0000"/>
                </a:solidFill>
              </a:rPr>
              <a:t>the prohibition of abuse </a:t>
            </a:r>
            <a:r>
              <a:rPr lang="en-US" sz="2200" b="1" dirty="0"/>
              <a:t>(Article 6), the </a:t>
            </a:r>
            <a:r>
              <a:rPr lang="en-US" sz="2200" b="1" dirty="0">
                <a:solidFill>
                  <a:srgbClr val="FF0000"/>
                </a:solidFill>
              </a:rPr>
              <a:t>improvement of mental health </a:t>
            </a:r>
            <a:r>
              <a:rPr lang="en-US" sz="2200" b="1" dirty="0"/>
              <a:t>(Article 7), </a:t>
            </a:r>
            <a:r>
              <a:rPr lang="en-US" sz="2200" b="1" dirty="0">
                <a:solidFill>
                  <a:srgbClr val="FF0000"/>
                </a:solidFill>
              </a:rPr>
              <a:t>the right to exercise civil and other rights </a:t>
            </a:r>
            <a:r>
              <a:rPr lang="en-US" sz="2200" b="1" dirty="0"/>
              <a:t>(Article 10), </a:t>
            </a:r>
            <a:r>
              <a:rPr lang="en-US" sz="2200" b="1" dirty="0">
                <a:solidFill>
                  <a:srgbClr val="FF0000"/>
                </a:solidFill>
              </a:rPr>
              <a:t>the consent to medical measures </a:t>
            </a:r>
            <a:r>
              <a:rPr lang="en-US" sz="2200" b="1" dirty="0"/>
              <a:t>(Article 16), the </a:t>
            </a:r>
            <a:r>
              <a:rPr lang="en-US" sz="2200" b="1" dirty="0">
                <a:solidFill>
                  <a:srgbClr val="FF0000"/>
                </a:solidFill>
              </a:rPr>
              <a:t>revocation or refusal of consent </a:t>
            </a:r>
            <a:r>
              <a:rPr lang="en-US" sz="2200" b="1" dirty="0"/>
              <a:t>(Article 17 and Article 18), </a:t>
            </a:r>
            <a:r>
              <a:rPr lang="en-US" sz="2200" b="1" dirty="0">
                <a:solidFill>
                  <a:srgbClr val="FF0000"/>
                </a:solidFill>
              </a:rPr>
              <a:t>the procedure for the treatment of persons with mental disorders without consent </a:t>
            </a:r>
            <a:r>
              <a:rPr lang="en-US" sz="2200" b="1" dirty="0"/>
              <a:t>(Article 19), </a:t>
            </a:r>
            <a:r>
              <a:rPr lang="en-US" sz="2200" b="1" dirty="0">
                <a:solidFill>
                  <a:srgbClr val="FF0000"/>
                </a:solidFill>
              </a:rPr>
              <a:t>the consent to hospital treatment </a:t>
            </a:r>
            <a:r>
              <a:rPr lang="en-US" sz="2200" b="1" dirty="0"/>
              <a:t>(Article 20), </a:t>
            </a:r>
            <a:r>
              <a:rPr lang="en-US" sz="2200" b="1" dirty="0">
                <a:solidFill>
                  <a:srgbClr val="FF0000"/>
                </a:solidFill>
              </a:rPr>
              <a:t>the reasons for detention without consent and accommodation without consent </a:t>
            </a:r>
            <a:r>
              <a:rPr lang="en-US" sz="2200" b="1" dirty="0"/>
              <a:t>(Article 21), the </a:t>
            </a:r>
            <a:r>
              <a:rPr lang="en-US" sz="2200" b="1" dirty="0">
                <a:solidFill>
                  <a:srgbClr val="FF0000"/>
                </a:solidFill>
              </a:rPr>
              <a:t>initiation of the procedure for detention without consent and accommodation without consent </a:t>
            </a:r>
            <a:r>
              <a:rPr lang="en-US" sz="2200" b="1" dirty="0"/>
              <a:t>(Article 22), </a:t>
            </a:r>
            <a:r>
              <a:rPr lang="en-US" sz="2200" b="1" dirty="0">
                <a:solidFill>
                  <a:srgbClr val="FF0000"/>
                </a:solidFill>
              </a:rPr>
              <a:t>the decision on staying without </a:t>
            </a:r>
            <a:r>
              <a:rPr lang="en-US" sz="2200" b="1" dirty="0" smtClean="0">
                <a:solidFill>
                  <a:srgbClr val="FF0000"/>
                </a:solidFill>
              </a:rPr>
              <a:t>consent </a:t>
            </a:r>
            <a:r>
              <a:rPr lang="en-US" sz="2200" b="1" dirty="0">
                <a:solidFill>
                  <a:srgbClr val="FF0000"/>
                </a:solidFill>
              </a:rPr>
              <a:t>(</a:t>
            </a:r>
            <a:r>
              <a:rPr lang="en-US" sz="2200" b="1" dirty="0"/>
              <a:t>Article 24), </a:t>
            </a:r>
            <a:r>
              <a:rPr lang="en-US" sz="2200" b="1" dirty="0">
                <a:solidFill>
                  <a:srgbClr val="FF0000"/>
                </a:solidFill>
              </a:rPr>
              <a:t>the notice of detention without consent </a:t>
            </a:r>
            <a:r>
              <a:rPr lang="en-US" sz="2200" b="1" dirty="0"/>
              <a:t>(Article 25), </a:t>
            </a:r>
            <a:r>
              <a:rPr lang="en-US" sz="2200" b="1" dirty="0">
                <a:solidFill>
                  <a:srgbClr val="FF0000"/>
                </a:solidFill>
              </a:rPr>
              <a:t>the detention without consent of a voluntarily accommodated person</a:t>
            </a:r>
            <a:r>
              <a:rPr lang="en-US" sz="2200" b="1" dirty="0"/>
              <a:t> (Article 26).</a:t>
            </a:r>
          </a:p>
          <a:p>
            <a:endParaRPr lang="en-US" dirty="0"/>
          </a:p>
        </p:txBody>
      </p:sp>
    </p:spTree>
    <p:extLst>
      <p:ext uri="{BB962C8B-B14F-4D97-AF65-F5344CB8AC3E}">
        <p14:creationId xmlns:p14="http://schemas.microsoft.com/office/powerpoint/2010/main" xmlns="" val="181770729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The Mental Patient as Service User</a:t>
            </a:r>
            <a:br>
              <a:rPr lang="en-US" b="1" dirty="0"/>
            </a:br>
            <a:endParaRPr lang="en-US" dirty="0"/>
          </a:p>
        </p:txBody>
      </p:sp>
      <p:sp>
        <p:nvSpPr>
          <p:cNvPr id="3" name="Content Placeholder 2"/>
          <p:cNvSpPr>
            <a:spLocks noGrp="1"/>
          </p:cNvSpPr>
          <p:nvPr>
            <p:ph idx="1"/>
          </p:nvPr>
        </p:nvSpPr>
        <p:spPr/>
        <p:txBody>
          <a:bodyPr>
            <a:normAutofit/>
          </a:bodyPr>
          <a:lstStyle/>
          <a:p>
            <a:pPr marL="206692" lvl="1" indent="0">
              <a:buNone/>
            </a:pPr>
            <a:r>
              <a:rPr lang="en-US" sz="2400" dirty="0">
                <a:solidFill>
                  <a:srgbClr val="FF0000"/>
                </a:solidFill>
              </a:rPr>
              <a:t>The positive-law regulation emphasizes and cites a number of speciﬁc rights that belong to persons who are accommodated, i.e., placed in psychiatric institutions for </a:t>
            </a:r>
            <a:r>
              <a:rPr lang="en-US" sz="2400" dirty="0" smtClean="0">
                <a:solidFill>
                  <a:srgbClr val="FF0000"/>
                </a:solidFill>
              </a:rPr>
              <a:t>treatment.</a:t>
            </a:r>
            <a:endParaRPr lang="en-US" sz="2400" baseline="30000" dirty="0">
              <a:solidFill>
                <a:srgbClr val="FF0000"/>
              </a:solidFill>
            </a:endParaRPr>
          </a:p>
          <a:p>
            <a:pPr marL="206692" lvl="1" indent="0">
              <a:buNone/>
            </a:pPr>
            <a:r>
              <a:rPr lang="en-US" sz="2400" dirty="0" smtClean="0"/>
              <a:t>Provisions </a:t>
            </a:r>
            <a:r>
              <a:rPr lang="en-US" sz="2400" dirty="0"/>
              <a:t>may be applied to cases by analogy when it comes to the residential accommodation of persons with mental disorders in </a:t>
            </a:r>
            <a:r>
              <a:rPr lang="en-US" sz="2400" dirty="0" smtClean="0"/>
              <a:t>institutions </a:t>
            </a:r>
            <a:r>
              <a:rPr lang="en-US" sz="2400" dirty="0"/>
              <a:t>other than hospitals, because the standards of treatment relate to </a:t>
            </a:r>
            <a:r>
              <a:rPr lang="en-US" sz="2400" dirty="0" smtClean="0"/>
              <a:t>professional </a:t>
            </a:r>
            <a:r>
              <a:rPr lang="en-US" sz="2400" dirty="0"/>
              <a:t>work, not to the institution. </a:t>
            </a:r>
            <a:endParaRPr lang="en-US" sz="2400" dirty="0" smtClean="0"/>
          </a:p>
          <a:p>
            <a:pPr marL="206692" lvl="1" indent="0">
              <a:buNone/>
            </a:pPr>
            <a:r>
              <a:rPr lang="en-US" sz="2400" dirty="0" smtClean="0"/>
              <a:t>The </a:t>
            </a:r>
            <a:r>
              <a:rPr lang="en-US" sz="2400" dirty="0"/>
              <a:t>questions about the rights of residential home users have a lower level of regulation than health care and they are part of the </a:t>
            </a:r>
            <a:r>
              <a:rPr lang="en-US" sz="2400" dirty="0" smtClean="0"/>
              <a:t>provisions </a:t>
            </a:r>
            <a:r>
              <a:rPr lang="en-US" sz="2400" dirty="0"/>
              <a:t>on social protection of </a:t>
            </a:r>
            <a:r>
              <a:rPr lang="en-US" sz="2400" dirty="0" smtClean="0"/>
              <a:t>users. </a:t>
            </a:r>
          </a:p>
          <a:p>
            <a:endParaRPr lang="en-US" dirty="0"/>
          </a:p>
        </p:txBody>
      </p:sp>
    </p:spTree>
    <p:extLst>
      <p:ext uri="{BB962C8B-B14F-4D97-AF65-F5344CB8AC3E}">
        <p14:creationId xmlns:p14="http://schemas.microsoft.com/office/powerpoint/2010/main" xmlns="" val="89868735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 accommodation</a:t>
            </a:r>
            <a:endParaRPr lang="en-US" dirty="0"/>
          </a:p>
        </p:txBody>
      </p:sp>
      <p:sp>
        <p:nvSpPr>
          <p:cNvPr id="3" name="Content Placeholder 2"/>
          <p:cNvSpPr>
            <a:spLocks noGrp="1"/>
          </p:cNvSpPr>
          <p:nvPr>
            <p:ph idx="1"/>
          </p:nvPr>
        </p:nvSpPr>
        <p:spPr/>
        <p:txBody>
          <a:bodyPr>
            <a:normAutofit/>
          </a:bodyPr>
          <a:lstStyle/>
          <a:p>
            <a:r>
              <a:rPr lang="en-US" sz="2400" dirty="0"/>
              <a:t>Home accommodation is determined in order to provide residents with housing and satisfying basic living needs, as well as health care and access to education (Article 51). </a:t>
            </a:r>
            <a:endParaRPr lang="en-US" sz="2400" dirty="0" smtClean="0"/>
          </a:p>
          <a:p>
            <a:r>
              <a:rPr lang="en-US" sz="2400" dirty="0" smtClean="0"/>
              <a:t>Home </a:t>
            </a:r>
            <a:r>
              <a:rPr lang="en-US" sz="2400" dirty="0"/>
              <a:t>accommodation is provided to a user who cannot manage to stay with their family, in a community service or in family accommodation because there are no such opportunities or it is not in the person’s best interest. </a:t>
            </a:r>
            <a:endParaRPr lang="en-US" sz="2400" dirty="0" smtClean="0"/>
          </a:p>
        </p:txBody>
      </p:sp>
    </p:spTree>
    <p:extLst>
      <p:ext uri="{BB962C8B-B14F-4D97-AF65-F5344CB8AC3E}">
        <p14:creationId xmlns:p14="http://schemas.microsoft.com/office/powerpoint/2010/main" xmlns="" val="229195900"/>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09" y="2590800"/>
            <a:ext cx="9146383" cy="2667000"/>
          </a:xfrm>
        </p:spPr>
        <p:txBody>
          <a:bodyPr/>
          <a:lstStyle/>
          <a:p>
            <a:pPr marL="206692" lvl="1"/>
            <a:r>
              <a:rPr lang="en-US" dirty="0"/>
              <a:t>In case that a patient is a child under three years of age, they cannot be provided with home-based accommodation, except in special cases (Article 52). </a:t>
            </a:r>
            <a:br>
              <a:rPr lang="en-US" dirty="0"/>
            </a:br>
            <a:r>
              <a:rPr lang="en-US" dirty="0"/>
              <a:t>When health services are provided in shelters for housing, they are carried out under the conditions and with the application of standards established in accordance with the law regulating health care. </a:t>
            </a:r>
            <a:br>
              <a:rPr lang="en-US" dirty="0"/>
            </a:br>
            <a:r>
              <a:rPr lang="en-US" dirty="0"/>
              <a:t>For users who, due to their speciﬁc social and health status, have the need for both social care and permanent health care or supervision, it is determined that social health institutions may be </a:t>
            </a:r>
            <a:r>
              <a:rPr lang="en-US" dirty="0" smtClean="0"/>
              <a:t>established </a:t>
            </a:r>
            <a:r>
              <a:rPr lang="en-US" dirty="0"/>
              <a:t>(Article 60).</a:t>
            </a:r>
            <a:r>
              <a:rPr lang="en-US" sz="2200" dirty="0"/>
              <a:t/>
            </a:r>
            <a:br>
              <a:rPr lang="en-US" sz="2200" dirty="0"/>
            </a:br>
            <a:r>
              <a:rPr lang="en-US" sz="2200" dirty="0"/>
              <a:t> </a:t>
            </a:r>
            <a:r>
              <a:rPr lang="en-US" dirty="0"/>
              <a:t/>
            </a:r>
            <a:br>
              <a:rPr lang="en-US" dirty="0"/>
            </a:b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44736700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245" y="685800"/>
            <a:ext cx="9146380" cy="1020762"/>
          </a:xfrm>
        </p:spPr>
        <p:txBody>
          <a:bodyPr/>
          <a:lstStyle/>
          <a:p>
            <a:pPr lvl="1"/>
            <a:r>
              <a:rPr lang="en-US" dirty="0"/>
              <a:t>According to the law that protect mental health (Article 38</a:t>
            </a:r>
            <a:r>
              <a:rPr lang="en-US" dirty="0" smtClean="0"/>
              <a:t>), </a:t>
            </a:r>
            <a:r>
              <a:rPr lang="en-US" dirty="0"/>
              <a:t>a person committed to a psychiatric institution has the right to:</a:t>
            </a:r>
            <a:r>
              <a:rPr lang="en-US" sz="3200" dirty="0"/>
              <a:t/>
            </a:r>
            <a:br>
              <a:rPr lang="en-US" sz="3200" dirty="0"/>
            </a:br>
            <a:endParaRPr lang="en-US" dirty="0"/>
          </a:p>
        </p:txBody>
      </p:sp>
      <p:sp>
        <p:nvSpPr>
          <p:cNvPr id="3" name="Content Placeholder 2"/>
          <p:cNvSpPr>
            <a:spLocks noGrp="1"/>
          </p:cNvSpPr>
          <p:nvPr>
            <p:ph sz="half" idx="1"/>
          </p:nvPr>
        </p:nvSpPr>
        <p:spPr>
          <a:xfrm>
            <a:off x="914400" y="1905000"/>
            <a:ext cx="5029161" cy="4724400"/>
          </a:xfrm>
        </p:spPr>
        <p:txBody>
          <a:bodyPr>
            <a:normAutofit fontScale="92500" lnSpcReduction="20000"/>
          </a:bodyPr>
          <a:lstStyle/>
          <a:p>
            <a:pPr lvl="1"/>
            <a:r>
              <a:rPr lang="en-US" sz="1800" dirty="0" smtClean="0"/>
              <a:t>be </a:t>
            </a:r>
            <a:r>
              <a:rPr lang="en-US" sz="1800" dirty="0"/>
              <a:t>informed about the reasons and objectives of commitment, the purpose, the nature, the consequences, the beneﬁts and the risks of implementation of the pro- posed treatment, as well as about the identity and professional status of the health practitioners and associates involved in his/her treatment;</a:t>
            </a:r>
          </a:p>
          <a:p>
            <a:pPr lvl="1"/>
            <a:r>
              <a:rPr lang="en-US" sz="1800" dirty="0" smtClean="0"/>
              <a:t>be </a:t>
            </a:r>
            <a:r>
              <a:rPr lang="en-US" sz="1800" dirty="0"/>
              <a:t>made aware, at the time of admission and at any subsequent time if they explicitly require it, of their rights and obligations, as well as to be instructed on ways of exercising those rights and fulﬁlling those obligations;</a:t>
            </a:r>
          </a:p>
          <a:p>
            <a:pPr lvl="1"/>
            <a:r>
              <a:rPr lang="en-US" sz="1800" dirty="0"/>
              <a:t>be actively involved in the planning and implementation of their treatment, </a:t>
            </a:r>
            <a:r>
              <a:rPr lang="en-US" sz="1800" dirty="0" smtClean="0"/>
              <a:t>recovery </a:t>
            </a:r>
            <a:r>
              <a:rPr lang="en-US" sz="1800" dirty="0"/>
              <a:t>and </a:t>
            </a:r>
            <a:r>
              <a:rPr lang="en-US" sz="1800" dirty="0" err="1"/>
              <a:t>resocialization</a:t>
            </a:r>
            <a:r>
              <a:rPr lang="en-US" sz="1800" dirty="0"/>
              <a:t>;</a:t>
            </a:r>
          </a:p>
          <a:p>
            <a:pPr lvl="1"/>
            <a:r>
              <a:rPr lang="en-US" sz="1800" dirty="0"/>
              <a:t>train for work therapy according to a general or speciﬁc training program and receive appropriate remuneration for the work that generates income for the </a:t>
            </a:r>
            <a:r>
              <a:rPr lang="en-US" sz="1800" dirty="0" smtClean="0"/>
              <a:t>psychiatric </a:t>
            </a:r>
            <a:r>
              <a:rPr lang="en-US" sz="1800" dirty="0"/>
              <a:t>institution where they are treated; procedure</a:t>
            </a:r>
          </a:p>
          <a:p>
            <a:pPr lvl="1"/>
            <a:r>
              <a:rPr lang="en-US" sz="1800" dirty="0"/>
              <a:t>state objections, in accordance with the law regulating the patients’ rights;</a:t>
            </a:r>
          </a:p>
          <a:p>
            <a:endParaRPr lang="en-US" dirty="0"/>
          </a:p>
        </p:txBody>
      </p:sp>
      <p:sp>
        <p:nvSpPr>
          <p:cNvPr id="4" name="Content Placeholder 3"/>
          <p:cNvSpPr>
            <a:spLocks noGrp="1"/>
          </p:cNvSpPr>
          <p:nvPr>
            <p:ph sz="half" idx="2"/>
          </p:nvPr>
        </p:nvSpPr>
        <p:spPr>
          <a:xfrm>
            <a:off x="6248443" y="1905000"/>
            <a:ext cx="5333957" cy="4267200"/>
          </a:xfrm>
        </p:spPr>
        <p:txBody>
          <a:bodyPr>
            <a:noAutofit/>
          </a:bodyPr>
          <a:lstStyle/>
          <a:p>
            <a:pPr lvl="1"/>
            <a:r>
              <a:rPr lang="en-US" sz="1700" dirty="0"/>
              <a:t>submit requests, complaints, appeals and other remedies to competent judicial, public and other authorities without supervision and without restrictions;</a:t>
            </a:r>
          </a:p>
          <a:p>
            <a:pPr lvl="1"/>
            <a:r>
              <a:rPr lang="en-US" sz="1700" dirty="0"/>
              <a:t>have private counseling with their legal representative or proxy;</a:t>
            </a:r>
          </a:p>
          <a:p>
            <a:pPr lvl="1"/>
            <a:r>
              <a:rPr lang="en-US" sz="1700" dirty="0"/>
              <a:t>rest, socialize, engage in recreational activities in accordance with their </a:t>
            </a:r>
            <a:r>
              <a:rPr lang="en-US" sz="1700" dirty="0" smtClean="0"/>
              <a:t>capabilities </a:t>
            </a:r>
            <a:r>
              <a:rPr lang="en-US" sz="1700" dirty="0"/>
              <a:t>and receive visitors;</a:t>
            </a:r>
          </a:p>
          <a:p>
            <a:pPr lvl="1"/>
            <a:r>
              <a:rPr lang="en-US" sz="1700" dirty="0"/>
              <a:t>send and receive mail, packages and newspapers and make phone calls at their own cost, with full privacy, unsupervised and without restrictions;</a:t>
            </a:r>
          </a:p>
          <a:p>
            <a:pPr lvl="1"/>
            <a:r>
              <a:rPr lang="en-US" sz="1700" dirty="0"/>
              <a:t>listen to the radio and watch television programs;</a:t>
            </a:r>
          </a:p>
          <a:p>
            <a:pPr lvl="1"/>
            <a:r>
              <a:rPr lang="en-US" sz="1700" dirty="0"/>
              <a:t>keep their personal items;</a:t>
            </a:r>
          </a:p>
          <a:p>
            <a:pPr lvl="1"/>
            <a:r>
              <a:rPr lang="en-US" sz="1700" dirty="0"/>
              <a:t>participate in religious activities if they choose so, within the means available to the psychiatric institution;</a:t>
            </a:r>
          </a:p>
          <a:p>
            <a:pPr lvl="1"/>
            <a:r>
              <a:rPr lang="en-US" sz="1700" dirty="0"/>
              <a:t>be accommodated and sleep in rooms segregated by gender</a:t>
            </a:r>
            <a:r>
              <a:rPr lang="en-US" sz="1700" dirty="0" smtClean="0"/>
              <a:t>.</a:t>
            </a:r>
            <a:endParaRPr lang="en-US" sz="1700" dirty="0"/>
          </a:p>
        </p:txBody>
      </p:sp>
    </p:spTree>
    <p:extLst>
      <p:ext uri="{BB962C8B-B14F-4D97-AF65-F5344CB8AC3E}">
        <p14:creationId xmlns:p14="http://schemas.microsoft.com/office/powerpoint/2010/main" xmlns="" val="2546002862"/>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sz="2400" dirty="0"/>
              <a:t>A decade ago, a discussion about legal aspects of psychiatry was opened in Serbia in order to ﬁll the legal emptiness that often creates almost unsolvable </a:t>
            </a:r>
            <a:r>
              <a:rPr lang="en-US" sz="2400" dirty="0" smtClean="0"/>
              <a:t>problems </a:t>
            </a:r>
            <a:r>
              <a:rPr lang="en-US" sz="2400" dirty="0"/>
              <a:t>in practice. The law needs to achieve full recognition for persons with mental disorders and better mental health care in general. </a:t>
            </a:r>
            <a:endParaRPr lang="en-US" sz="2400" dirty="0" smtClean="0"/>
          </a:p>
          <a:p>
            <a:r>
              <a:rPr lang="en-US" sz="2400" dirty="0" smtClean="0"/>
              <a:t>Nowadays</a:t>
            </a:r>
            <a:r>
              <a:rPr lang="en-US" sz="2400" dirty="0"/>
              <a:t>, the area of </a:t>
            </a:r>
            <a:r>
              <a:rPr lang="en-US" sz="2400" dirty="0" smtClean="0"/>
              <a:t>mental </a:t>
            </a:r>
            <a:r>
              <a:rPr lang="en-US" sz="2400" dirty="0"/>
              <a:t>health care in Serbia points to the complexity of this branch of medical practice as well as the diversity of nursing care when it comes to residential accommodation.</a:t>
            </a:r>
          </a:p>
          <a:p>
            <a:pPr lvl="0"/>
            <a:endParaRPr lang="en-US" dirty="0"/>
          </a:p>
          <a:p>
            <a:endParaRPr lang="en-US" dirty="0"/>
          </a:p>
        </p:txBody>
      </p:sp>
    </p:spTree>
    <p:extLst>
      <p:ext uri="{BB962C8B-B14F-4D97-AF65-F5344CB8AC3E}">
        <p14:creationId xmlns:p14="http://schemas.microsoft.com/office/powerpoint/2010/main" xmlns="" val="145384103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The important issue is a procedural position of a patient-service users. For example, certain administrative and court procedures may be relevant to the </a:t>
            </a:r>
            <a:r>
              <a:rPr lang="en-US" sz="2400" dirty="0" smtClean="0"/>
              <a:t>position </a:t>
            </a:r>
            <a:r>
              <a:rPr lang="en-US" sz="2400" dirty="0"/>
              <a:t>of the resident user. The role of legal proceedings is to respect the lawfulness of detention, enforced measures or decisions on legal capacity or guardianship </a:t>
            </a:r>
            <a:r>
              <a:rPr lang="en-US" sz="2400" dirty="0" smtClean="0"/>
              <a:t>status. </a:t>
            </a:r>
            <a:r>
              <a:rPr lang="en-US" sz="2400" dirty="0"/>
              <a:t>Certain guarantees are given not only in domestic law (Family Law), but also in the European Convention on Human Rights and Fundamental Freedoms.</a:t>
            </a:r>
            <a:br>
              <a:rPr lang="en-US" sz="2400" dirty="0"/>
            </a:br>
            <a:endParaRPr lang="en-US" sz="2400"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166019946"/>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Involuntary hospitalization</a:t>
            </a:r>
            <a:endParaRPr lang="en-US" dirty="0"/>
          </a:p>
        </p:txBody>
      </p:sp>
      <p:sp>
        <p:nvSpPr>
          <p:cNvPr id="3" name="Content Placeholder 2"/>
          <p:cNvSpPr>
            <a:spLocks noGrp="1"/>
          </p:cNvSpPr>
          <p:nvPr>
            <p:ph idx="1"/>
          </p:nvPr>
        </p:nvSpPr>
        <p:spPr>
          <a:xfrm>
            <a:off x="1521885" y="1905000"/>
            <a:ext cx="10136715" cy="4267200"/>
          </a:xfrm>
        </p:spPr>
        <p:txBody>
          <a:bodyPr>
            <a:normAutofit/>
          </a:bodyPr>
          <a:lstStyle/>
          <a:p>
            <a:pPr lvl="0"/>
            <a:r>
              <a:rPr lang="en-US" sz="2000" dirty="0"/>
              <a:t>Pursuant to accepted legal solutions in the Serbian law, the procedure for involuntary hospitalization is initiated by the court, when it receives a notiﬁcation from the inpatient psychiatric institution that a certain person has been admitted and retained without his/her consent, or that he/she has revoked the given consent, and the deadline is three days from the date of admission. </a:t>
            </a:r>
            <a:endParaRPr lang="en-US" sz="2000" dirty="0" smtClean="0"/>
          </a:p>
          <a:p>
            <a:pPr lvl="0"/>
            <a:r>
              <a:rPr lang="en-US" sz="2000" dirty="0" smtClean="0"/>
              <a:t>The </a:t>
            </a:r>
            <a:r>
              <a:rPr lang="en-US" sz="2000" dirty="0"/>
              <a:t>content of the application is determined by law and the duty of a health organization to state the reasons why a person needs to be hospitalized in a forced manner is not prescribed, the court decides whether a person who is retained in a psychiatric institution should remain in that institution for a certain period of </a:t>
            </a:r>
            <a:r>
              <a:rPr lang="en-US" sz="2000" dirty="0" smtClean="0"/>
              <a:t>time. </a:t>
            </a:r>
          </a:p>
          <a:p>
            <a:pPr lvl="0"/>
            <a:r>
              <a:rPr lang="en-US" sz="2000" dirty="0" smtClean="0"/>
              <a:t>In </a:t>
            </a:r>
            <a:r>
              <a:rPr lang="en-US" sz="2000" dirty="0"/>
              <a:t>the procedure for the </a:t>
            </a:r>
            <a:r>
              <a:rPr lang="en-US" sz="2000" dirty="0" smtClean="0"/>
              <a:t>extension </a:t>
            </a:r>
            <a:r>
              <a:rPr lang="en-US" sz="2000" dirty="0"/>
              <a:t>of forced hospitalization, the court decides on the merits of the psychiatric </a:t>
            </a:r>
            <a:r>
              <a:rPr lang="en-US" sz="2000" dirty="0" smtClean="0"/>
              <a:t>institution’s </a:t>
            </a:r>
            <a:r>
              <a:rPr lang="en-US" sz="2000" dirty="0"/>
              <a:t>petition that an involuntary hospitalized person remains in a psychiatric </a:t>
            </a:r>
            <a:r>
              <a:rPr lang="en-US" sz="2000" dirty="0" smtClean="0"/>
              <a:t>institution </a:t>
            </a:r>
            <a:r>
              <a:rPr lang="en-US" sz="2000" dirty="0"/>
              <a:t>after the expiration of the period speciﬁed in the court decision. </a:t>
            </a:r>
            <a:endParaRPr lang="en-US" sz="2000" dirty="0" smtClean="0"/>
          </a:p>
          <a:p>
            <a:pPr lvl="0"/>
            <a:r>
              <a:rPr lang="en-US" sz="2000" dirty="0" smtClean="0"/>
              <a:t>The </a:t>
            </a:r>
            <a:r>
              <a:rPr lang="en-US" sz="2000" dirty="0"/>
              <a:t>law also prescribes the procedure of discharging an involuntarily hospitalized person</a:t>
            </a:r>
            <a:r>
              <a:rPr lang="en-US" dirty="0"/>
              <a:t>. </a:t>
            </a:r>
          </a:p>
        </p:txBody>
      </p:sp>
    </p:spTree>
    <p:extLst>
      <p:ext uri="{BB962C8B-B14F-4D97-AF65-F5344CB8AC3E}">
        <p14:creationId xmlns:p14="http://schemas.microsoft.com/office/powerpoint/2010/main" xmlns="" val="3232906416"/>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Involuntary hospitalization</a:t>
            </a:r>
            <a:endParaRPr lang="en-US" dirty="0"/>
          </a:p>
        </p:txBody>
      </p:sp>
      <p:sp>
        <p:nvSpPr>
          <p:cNvPr id="3" name="Content Placeholder 2"/>
          <p:cNvSpPr>
            <a:spLocks noGrp="1"/>
          </p:cNvSpPr>
          <p:nvPr>
            <p:ph idx="1"/>
          </p:nvPr>
        </p:nvSpPr>
        <p:spPr/>
        <p:txBody>
          <a:bodyPr>
            <a:normAutofit/>
          </a:bodyPr>
          <a:lstStyle/>
          <a:p>
            <a:pPr lvl="0"/>
            <a:r>
              <a:rPr lang="en-US" sz="2000" dirty="0" smtClean="0"/>
              <a:t>In </a:t>
            </a:r>
            <a:r>
              <a:rPr lang="en-US" sz="2000" dirty="0"/>
              <a:t>all procedures, the substantive legality of involuntary hospitalization and the </a:t>
            </a:r>
            <a:r>
              <a:rPr lang="en-US" sz="2000" dirty="0" smtClean="0"/>
              <a:t>procedural </a:t>
            </a:r>
            <a:r>
              <a:rPr lang="en-US" sz="2000" dirty="0"/>
              <a:t>legality of involuntary hospitalization are perceived. </a:t>
            </a:r>
            <a:endParaRPr lang="en-US" sz="2000" dirty="0" smtClean="0"/>
          </a:p>
          <a:p>
            <a:pPr lvl="0"/>
            <a:r>
              <a:rPr lang="en-US" sz="2000" dirty="0" smtClean="0"/>
              <a:t>The </a:t>
            </a:r>
            <a:r>
              <a:rPr lang="en-US" sz="2000" dirty="0"/>
              <a:t>frequent problem is that the reasons and conditions for forced hospitalization have not been fully deﬁned. Standards of the European Court of Human Rights (ECHR) include the concept of substantive law and the so-called triple test, whether it is determined that a person is mentally ill, objective medical expertise, and whether the mental illness is of such a character and of such a degree as to justify involuntary hospitalization. </a:t>
            </a:r>
            <a:endParaRPr lang="en-US" sz="2000" dirty="0" smtClean="0"/>
          </a:p>
          <a:p>
            <a:pPr lvl="0"/>
            <a:r>
              <a:rPr lang="en-US" sz="2000" dirty="0" smtClean="0"/>
              <a:t>The </a:t>
            </a:r>
            <a:r>
              <a:rPr lang="en-US" sz="2000" dirty="0"/>
              <a:t>decision on involuntary hospitalization is only legitimate if it is absolutely </a:t>
            </a:r>
            <a:r>
              <a:rPr lang="en-US" sz="2000" dirty="0" smtClean="0"/>
              <a:t>necessary </a:t>
            </a:r>
            <a:r>
              <a:rPr lang="en-US" sz="2000" dirty="0"/>
              <a:t>and there is no possibility of applying less severe measures (the principle of proportionality).</a:t>
            </a:r>
          </a:p>
          <a:p>
            <a:endParaRPr lang="en-US" dirty="0"/>
          </a:p>
        </p:txBody>
      </p:sp>
    </p:spTree>
    <p:extLst>
      <p:ext uri="{BB962C8B-B14F-4D97-AF65-F5344CB8AC3E}">
        <p14:creationId xmlns:p14="http://schemas.microsoft.com/office/powerpoint/2010/main" xmlns="" val="4175189538"/>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expert examination of the legal capacity relates to the question of whether a person who is already mentally ill or is justiﬁably suspected of a mental disorder should or should not be deprived of legal capacity, completely or partially. The decision is made by the </a:t>
            </a:r>
            <a:r>
              <a:rPr lang="en-US" dirty="0" smtClean="0"/>
              <a:t>court.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15685241"/>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task of an expert is to examine whether there is a disorder, as well as to determine its type, level and durability. He/she also needs to answer whether the found disorder is an indication for deprivation of capacity and the appointment of a guardian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769154091"/>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proceedings for restoration of legal capacity may be initiated by the court ex officio, or upon the petition of the </a:t>
            </a:r>
            <a:r>
              <a:rPr lang="en-US" dirty="0" smtClean="0"/>
              <a:t>guardian</a:t>
            </a:r>
            <a:r>
              <a:rPr lang="en-US" dirty="0"/>
              <a:t>, a public prosecutor, or a spouse. In the proceedings for the restoration of legal capacity also should apply mutatis mutandis on the provisions for the removal of legal capacity.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401976171"/>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legal deﬁnition of the problem is aimed at protecting a patient and at the same time it is an important condition for the unobstructed working of the physicians.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10610867"/>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000" dirty="0"/>
              <a:t>There are certain administrative and court procedures that may be relevant for the position of a resident user and their role is to respect the lawfulness of </a:t>
            </a:r>
            <a:r>
              <a:rPr lang="en-US" sz="3000" dirty="0" smtClean="0"/>
              <a:t>retention</a:t>
            </a:r>
            <a:r>
              <a:rPr lang="en-US" sz="3000" dirty="0"/>
              <a:t>, enforced measures or decisions on legal capacity or guardianship status, such as the procedure for involuntary hospitalization and the expert examination of the legal capacity, which also includes revision procedures</a:t>
            </a:r>
            <a:r>
              <a:rPr lang="en-US" sz="3000" dirty="0" smtClean="0"/>
              <a:t>.</a:t>
            </a:r>
            <a:endParaRPr lang="en-US" sz="30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17375027"/>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1885" y="533400"/>
            <a:ext cx="9907189" cy="1020762"/>
          </a:xfrm>
        </p:spPr>
        <p:txBody>
          <a:bodyPr/>
          <a:lstStyle/>
          <a:p>
            <a:pPr lvl="0"/>
            <a:r>
              <a:rPr lang="en-US" dirty="0"/>
              <a:t>Problems in practice with patients—users show various controversial cases that cause a legal reaction and sometimes lead to case processing, which can be found in </a:t>
            </a:r>
            <a:r>
              <a:rPr lang="en-US" dirty="0" smtClean="0"/>
              <a:t>practice</a:t>
            </a:r>
            <a:endParaRPr lang="en-US" dirty="0"/>
          </a:p>
        </p:txBody>
      </p:sp>
      <p:sp>
        <p:nvSpPr>
          <p:cNvPr id="3" name="Content Placeholder 2"/>
          <p:cNvSpPr>
            <a:spLocks noGrp="1"/>
          </p:cNvSpPr>
          <p:nvPr>
            <p:ph idx="1"/>
          </p:nvPr>
        </p:nvSpPr>
        <p:spPr>
          <a:xfrm>
            <a:off x="1521885" y="1905000"/>
            <a:ext cx="10060515" cy="4572000"/>
          </a:xfrm>
        </p:spPr>
        <p:txBody>
          <a:bodyPr>
            <a:normAutofit fontScale="92500"/>
          </a:bodyPr>
          <a:lstStyle/>
          <a:p>
            <a:pPr lvl="0"/>
            <a:r>
              <a:rPr lang="en-US" sz="2100" dirty="0"/>
              <a:t>Research conducted in some institutions in </a:t>
            </a:r>
            <a:r>
              <a:rPr lang="en-US" sz="2100" dirty="0" smtClean="0"/>
              <a:t>Serbia </a:t>
            </a:r>
            <a:r>
              <a:rPr lang="en-US" sz="2100" dirty="0"/>
              <a:t>indicates the following problems</a:t>
            </a:r>
            <a:r>
              <a:rPr lang="en-US" sz="2100" dirty="0" smtClean="0"/>
              <a:t>:</a:t>
            </a:r>
          </a:p>
          <a:p>
            <a:pPr lvl="1"/>
            <a:r>
              <a:rPr lang="en-US" sz="2100" dirty="0"/>
              <a:t>uneven practice in the assessment of mental capacity, which is sometimes extremely individual;</a:t>
            </a:r>
          </a:p>
          <a:p>
            <a:pPr lvl="1"/>
            <a:r>
              <a:rPr lang="en-US" sz="2100" dirty="0"/>
              <a:t>difficulties in obtaining a referral and transportation to larger centers for other forms of health care;</a:t>
            </a:r>
          </a:p>
          <a:p>
            <a:pPr lvl="1"/>
            <a:r>
              <a:rPr lang="en-US" sz="2100" dirty="0"/>
              <a:t>inability to exercise other civil rights (property, pensions, etc.);</a:t>
            </a:r>
          </a:p>
          <a:p>
            <a:pPr lvl="1"/>
            <a:r>
              <a:rPr lang="en-US" sz="2100" dirty="0"/>
              <a:t>discrimination and prejudice about hospital treatment in other institutions;</a:t>
            </a:r>
          </a:p>
          <a:p>
            <a:pPr lvl="1"/>
            <a:r>
              <a:rPr lang="en-US" sz="2100" dirty="0"/>
              <a:t>problems of drug procurement;</a:t>
            </a:r>
          </a:p>
          <a:p>
            <a:pPr lvl="1"/>
            <a:r>
              <a:rPr lang="en-US" sz="2100" dirty="0"/>
              <a:t>unresolved health insurance cards;</a:t>
            </a:r>
          </a:p>
          <a:p>
            <a:pPr lvl="1"/>
            <a:r>
              <a:rPr lang="en-US" sz="2100" dirty="0"/>
              <a:t>difficulties in understanding the law; insufficient health and other personnel, </a:t>
            </a:r>
            <a:r>
              <a:rPr lang="en-US" sz="2100" dirty="0" smtClean="0"/>
              <a:t>especially </a:t>
            </a:r>
            <a:r>
              <a:rPr lang="en-US" sz="2100" dirty="0"/>
              <a:t>physicians-specialists;</a:t>
            </a:r>
          </a:p>
          <a:p>
            <a:pPr lvl="1"/>
            <a:r>
              <a:rPr lang="en-US" sz="2100" dirty="0"/>
              <a:t>problems with discharge from hospitals;</a:t>
            </a:r>
          </a:p>
          <a:p>
            <a:pPr lvl="1"/>
            <a:r>
              <a:rPr lang="en-US" sz="2100" dirty="0"/>
              <a:t>problems of insufficient cooperation between health and social services.</a:t>
            </a:r>
          </a:p>
          <a:p>
            <a:pPr marL="0" lvl="0" indent="0">
              <a:buNone/>
            </a:pPr>
            <a:r>
              <a:rPr lang="en-US" dirty="0"/>
              <a:t/>
            </a:r>
            <a:br>
              <a:rPr lang="en-US" dirty="0"/>
            </a:br>
            <a:endParaRPr lang="en-US" dirty="0"/>
          </a:p>
          <a:p>
            <a:endParaRPr lang="en-US" dirty="0"/>
          </a:p>
        </p:txBody>
      </p:sp>
    </p:spTree>
    <p:extLst>
      <p:ext uri="{BB962C8B-B14F-4D97-AF65-F5344CB8AC3E}">
        <p14:creationId xmlns:p14="http://schemas.microsoft.com/office/powerpoint/2010/main" xmlns="" val="2748616569"/>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a:t>
            </a:r>
            <a:endParaRPr lang="en-US" dirty="0"/>
          </a:p>
        </p:txBody>
      </p:sp>
      <p:sp>
        <p:nvSpPr>
          <p:cNvPr id="3" name="Content Placeholder 2"/>
          <p:cNvSpPr>
            <a:spLocks noGrp="1"/>
          </p:cNvSpPr>
          <p:nvPr>
            <p:ph idx="1"/>
          </p:nvPr>
        </p:nvSpPr>
        <p:spPr/>
        <p:txBody>
          <a:bodyPr>
            <a:normAutofit/>
          </a:bodyPr>
          <a:lstStyle/>
          <a:p>
            <a:r>
              <a:rPr lang="en-US" sz="2000" dirty="0" smtClean="0"/>
              <a:t>There is </a:t>
            </a:r>
            <a:r>
              <a:rPr lang="en-US" sz="2000" dirty="0"/>
              <a:t>often a lack of understanding of the essence of principle of informed consent when providing health care, as explained above. Namely, the duty to respect the patients’ rights exists in relation to all types of health services, and psychiatric treatment is not an exception. </a:t>
            </a:r>
            <a:endParaRPr lang="en-US" sz="2000" dirty="0" smtClean="0"/>
          </a:p>
          <a:p>
            <a:r>
              <a:rPr lang="en-US" sz="2000" dirty="0" smtClean="0"/>
              <a:t>The </a:t>
            </a:r>
            <a:r>
              <a:rPr lang="en-US" sz="2000" dirty="0"/>
              <a:t>application of the principle of informed consent is assumed. Logically, it undergoes certain changes, but it cannot be excluded or minimized. </a:t>
            </a:r>
            <a:endParaRPr lang="en-US" sz="2000" dirty="0" smtClean="0"/>
          </a:p>
          <a:p>
            <a:r>
              <a:rPr lang="en-US" sz="2000" dirty="0" smtClean="0"/>
              <a:t>More </a:t>
            </a:r>
            <a:r>
              <a:rPr lang="en-US" sz="2000" dirty="0"/>
              <a:t>detailed examination of the mental state of each patient, which is not only a category of persons under the protection of a legal representative or an ad hoc guardian, is required, but also of all those persons who, due to their mental state, are limited in their ability or they are incapable of making a decision during that state, either in a positive, or in a negative direction (borderline states). </a:t>
            </a:r>
          </a:p>
        </p:txBody>
      </p:sp>
    </p:spTree>
    <p:extLst>
      <p:ext uri="{BB962C8B-B14F-4D97-AF65-F5344CB8AC3E}">
        <p14:creationId xmlns:p14="http://schemas.microsoft.com/office/powerpoint/2010/main" xmlns="" val="1236670363"/>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t>
            </a:r>
            <a:r>
              <a:rPr lang="en-US" dirty="0" smtClean="0"/>
              <a:t>ealth </a:t>
            </a:r>
            <a:r>
              <a:rPr lang="en-US" dirty="0"/>
              <a:t>institutions that work by treating and hospitalizing patients with mental disorders</a:t>
            </a:r>
          </a:p>
        </p:txBody>
      </p:sp>
      <p:sp>
        <p:nvSpPr>
          <p:cNvPr id="3" name="Content Placeholder 2"/>
          <p:cNvSpPr>
            <a:spLocks noGrp="1"/>
          </p:cNvSpPr>
          <p:nvPr>
            <p:ph idx="1"/>
          </p:nvPr>
        </p:nvSpPr>
        <p:spPr>
          <a:xfrm>
            <a:off x="1219201" y="1905000"/>
            <a:ext cx="10515600" cy="4267200"/>
          </a:xfrm>
        </p:spPr>
        <p:txBody>
          <a:bodyPr>
            <a:normAutofit/>
          </a:bodyPr>
          <a:lstStyle/>
          <a:p>
            <a:r>
              <a:rPr lang="en-US" dirty="0"/>
              <a:t>Talking about institutions, the ﬁrst step is the provision of mental health services which is characterized by certain capacities and human resources. </a:t>
            </a:r>
            <a:r>
              <a:rPr lang="en-US" dirty="0" smtClean="0"/>
              <a:t>In the </a:t>
            </a:r>
            <a:r>
              <a:rPr lang="en-US" dirty="0"/>
              <a:t>Republic of Serbia </a:t>
            </a:r>
            <a:r>
              <a:rPr lang="en-US" dirty="0" smtClean="0"/>
              <a:t>there are only </a:t>
            </a:r>
            <a:r>
              <a:rPr lang="en-US" dirty="0"/>
              <a:t>four </a:t>
            </a:r>
            <a:r>
              <a:rPr lang="en-US" dirty="0" smtClean="0"/>
              <a:t>counties that </a:t>
            </a:r>
            <a:r>
              <a:rPr lang="en-US" dirty="0"/>
              <a:t>have </a:t>
            </a:r>
            <a:r>
              <a:rPr lang="en-US" u="sng" dirty="0"/>
              <a:t>health institutions that work by treating and hospitalizing patients with mental disorders</a:t>
            </a:r>
            <a:r>
              <a:rPr lang="en-US" dirty="0"/>
              <a:t>, in: </a:t>
            </a:r>
            <a:endParaRPr lang="en-US" dirty="0" smtClean="0"/>
          </a:p>
          <a:p>
            <a:r>
              <a:rPr lang="en-US" dirty="0" smtClean="0"/>
              <a:t>1. the </a:t>
            </a:r>
            <a:r>
              <a:rPr lang="en-US" dirty="0"/>
              <a:t>North Banat administrative district (the Special Hospital for psychiatric illnesses Novi </a:t>
            </a:r>
            <a:r>
              <a:rPr lang="en-US" dirty="0" err="1"/>
              <a:t>Knezevac</a:t>
            </a:r>
            <a:r>
              <a:rPr lang="en-US" dirty="0"/>
              <a:t>), </a:t>
            </a:r>
            <a:endParaRPr lang="en-US" dirty="0" smtClean="0"/>
          </a:p>
          <a:p>
            <a:r>
              <a:rPr lang="en-US" dirty="0" smtClean="0"/>
              <a:t>2. the </a:t>
            </a:r>
            <a:r>
              <a:rPr lang="en-US" dirty="0"/>
              <a:t>South Banat Administrative District (the Special Hospital for Psychiatric Diseases </a:t>
            </a:r>
            <a:r>
              <a:rPr lang="en-US" dirty="0" err="1"/>
              <a:t>Vrsac</a:t>
            </a:r>
            <a:r>
              <a:rPr lang="en-US" dirty="0"/>
              <a:t> and the Special Hospital for Psychiatric Diseases </a:t>
            </a:r>
            <a:r>
              <a:rPr lang="en-US" dirty="0" err="1"/>
              <a:t>Kovin</a:t>
            </a:r>
            <a:r>
              <a:rPr lang="en-US" dirty="0"/>
              <a:t>), </a:t>
            </a:r>
            <a:endParaRPr lang="en-US" dirty="0" smtClean="0"/>
          </a:p>
          <a:p>
            <a:r>
              <a:rPr lang="en-US" dirty="0" smtClean="0"/>
              <a:t>3. the </a:t>
            </a:r>
            <a:r>
              <a:rPr lang="en-US" dirty="0"/>
              <a:t>Administrative </a:t>
            </a:r>
            <a:r>
              <a:rPr lang="en-US" dirty="0" smtClean="0"/>
              <a:t>Dis </a:t>
            </a:r>
            <a:r>
              <a:rPr lang="en-US" dirty="0" err="1"/>
              <a:t>trict</a:t>
            </a:r>
            <a:r>
              <a:rPr lang="en-US" dirty="0"/>
              <a:t> of Nis (the Special Hospital for Psychiatric Diseases “</a:t>
            </a:r>
            <a:r>
              <a:rPr lang="en-US" dirty="0" err="1"/>
              <a:t>Gornja</a:t>
            </a:r>
            <a:r>
              <a:rPr lang="en-US" dirty="0"/>
              <a:t> </a:t>
            </a:r>
            <a:r>
              <a:rPr lang="en-US" dirty="0" err="1"/>
              <a:t>Toponica</a:t>
            </a:r>
            <a:r>
              <a:rPr lang="en-US" dirty="0"/>
              <a:t>,” Nis), </a:t>
            </a:r>
            <a:endParaRPr lang="en-US" dirty="0" smtClean="0"/>
          </a:p>
          <a:p>
            <a:r>
              <a:rPr lang="en-US" dirty="0" smtClean="0"/>
              <a:t>4. the </a:t>
            </a:r>
            <a:r>
              <a:rPr lang="en-US" dirty="0"/>
              <a:t>City of Belgrade (Clinic for psychiatric diseases “</a:t>
            </a:r>
            <a:r>
              <a:rPr lang="en-US" dirty="0" err="1"/>
              <a:t>Dr</a:t>
            </a:r>
            <a:r>
              <a:rPr lang="en-US" dirty="0"/>
              <a:t> </a:t>
            </a:r>
            <a:r>
              <a:rPr lang="en-US" dirty="0" err="1"/>
              <a:t>Laza</a:t>
            </a:r>
            <a:r>
              <a:rPr lang="en-US" dirty="0"/>
              <a:t> </a:t>
            </a:r>
            <a:r>
              <a:rPr lang="en-US" dirty="0" err="1"/>
              <a:t>Lazarevic</a:t>
            </a:r>
            <a:r>
              <a:rPr lang="en-US" dirty="0"/>
              <a:t>”). </a:t>
            </a:r>
            <a:endParaRPr lang="en-US" dirty="0" smtClean="0"/>
          </a:p>
          <a:p>
            <a:r>
              <a:rPr lang="en-US" dirty="0" smtClean="0"/>
              <a:t>These </a:t>
            </a:r>
            <a:r>
              <a:rPr lang="en-US" dirty="0"/>
              <a:t>ﬁve specialized institutions have 3,250 hospital beds for the treatment of those with psychiatric diseases, out of which up to 1,500 beds are intended for the care and treatment of psychotic disorders in an acute phase, addiction diseases, forensic psychiatry, psychogeriatric and psychosocial rehabilitation, and up to 1,750 beds for the hospitalization of patients with chronic psychiatric illnesses.</a:t>
            </a:r>
          </a:p>
        </p:txBody>
      </p:sp>
    </p:spTree>
    <p:extLst>
      <p:ext uri="{BB962C8B-B14F-4D97-AF65-F5344CB8AC3E}">
        <p14:creationId xmlns:p14="http://schemas.microsoft.com/office/powerpoint/2010/main" xmlns="" val="3967938172"/>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the principle of consent</a:t>
            </a:r>
            <a:endParaRPr lang="en-US" dirty="0"/>
          </a:p>
        </p:txBody>
      </p:sp>
      <p:sp>
        <p:nvSpPr>
          <p:cNvPr id="3" name="Content Placeholder 2"/>
          <p:cNvSpPr>
            <a:spLocks noGrp="1"/>
          </p:cNvSpPr>
          <p:nvPr>
            <p:ph idx="1"/>
          </p:nvPr>
        </p:nvSpPr>
        <p:spPr/>
        <p:txBody>
          <a:bodyPr/>
          <a:lstStyle/>
          <a:p>
            <a:pPr lvl="0"/>
            <a:r>
              <a:rPr lang="en-US" sz="2100" dirty="0"/>
              <a:t>Education is needed in order to better understand the change of a viewpoint in the development of the principle of consent, such as</a:t>
            </a:r>
            <a:r>
              <a:rPr lang="en-US" sz="2100" dirty="0" smtClean="0"/>
              <a:t>:</a:t>
            </a:r>
            <a:endParaRPr lang="en-US" sz="2100" dirty="0"/>
          </a:p>
          <a:p>
            <a:pPr lvl="1"/>
            <a:r>
              <a:rPr lang="en-US" sz="2100" i="1" dirty="0"/>
              <a:t>a paternalistic period in which the principle of consent in psychiatry was not applied;</a:t>
            </a:r>
          </a:p>
          <a:p>
            <a:pPr lvl="1"/>
            <a:r>
              <a:rPr lang="en-US" sz="2100" i="1" dirty="0"/>
              <a:t>the principle of consent is accepted, but only as an exception;</a:t>
            </a:r>
          </a:p>
          <a:p>
            <a:pPr lvl="1"/>
            <a:r>
              <a:rPr lang="en-US" sz="2100" i="1" dirty="0"/>
              <a:t>the principle of consent is accepted as a rule that may be excluded only in strictly foreseen cases;</a:t>
            </a:r>
          </a:p>
          <a:p>
            <a:pPr lvl="1"/>
            <a:r>
              <a:rPr lang="en-US" sz="2100" i="1" dirty="0"/>
              <a:t>the principle of consent has been improved in the sense that the obtaining of </a:t>
            </a:r>
            <a:r>
              <a:rPr lang="en-US" sz="2100" i="1" dirty="0" smtClean="0"/>
              <a:t>consent </a:t>
            </a:r>
            <a:r>
              <a:rPr lang="en-US" sz="2100" i="1" dirty="0"/>
              <a:t>is understood as a relevant procedure, as a process, which obtains its autonomy in relation to an individual procedure in relation to that, such as </a:t>
            </a:r>
            <a:r>
              <a:rPr lang="en-US" sz="2100" i="1" dirty="0" smtClean="0"/>
              <a:t>involuntary </a:t>
            </a:r>
            <a:r>
              <a:rPr lang="en-US" sz="2100" i="1" dirty="0"/>
              <a:t>hospitalization.</a:t>
            </a:r>
          </a:p>
          <a:p>
            <a:endParaRPr lang="en-US" dirty="0"/>
          </a:p>
        </p:txBody>
      </p:sp>
    </p:spTree>
    <p:extLst>
      <p:ext uri="{BB962C8B-B14F-4D97-AF65-F5344CB8AC3E}">
        <p14:creationId xmlns:p14="http://schemas.microsoft.com/office/powerpoint/2010/main" xmlns="" val="2147323133"/>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
            </a:r>
            <a:r>
              <a:rPr lang="en-US" dirty="0" smtClean="0"/>
              <a:t>ecision- </a:t>
            </a:r>
            <a:r>
              <a:rPr lang="en-US" dirty="0"/>
              <a:t>making capacity</a:t>
            </a:r>
          </a:p>
        </p:txBody>
      </p:sp>
      <p:sp>
        <p:nvSpPr>
          <p:cNvPr id="3" name="Content Placeholder 2"/>
          <p:cNvSpPr>
            <a:spLocks noGrp="1"/>
          </p:cNvSpPr>
          <p:nvPr>
            <p:ph idx="1"/>
          </p:nvPr>
        </p:nvSpPr>
        <p:spPr>
          <a:xfrm>
            <a:off x="1521885" y="1905000"/>
            <a:ext cx="9527115" cy="4267200"/>
          </a:xfrm>
        </p:spPr>
        <p:txBody>
          <a:bodyPr>
            <a:normAutofit/>
          </a:bodyPr>
          <a:lstStyle/>
          <a:p>
            <a:r>
              <a:rPr lang="en-US" sz="2200" dirty="0"/>
              <a:t>In practice, there is also a lack of understanding of the essence of decision- making capacity. Namely, it starts from the adopted legal assumption that supports the patient’s mental ability to decide, and that his/her decision should be respected. That’s the rule. </a:t>
            </a:r>
            <a:endParaRPr lang="en-US" sz="2200" dirty="0" smtClean="0"/>
          </a:p>
          <a:p>
            <a:r>
              <a:rPr lang="en-US" sz="2200" dirty="0" smtClean="0"/>
              <a:t>However</a:t>
            </a:r>
            <a:r>
              <a:rPr lang="en-US" sz="2200" dirty="0"/>
              <a:t>, the presumption becomes regressive when a patient does not determine the necessary level of understanding of the treatment and the so-called replacing will? or the consent of another authorized person (parent, </a:t>
            </a:r>
            <a:r>
              <a:rPr lang="en-US" sz="2200" dirty="0" smtClean="0"/>
              <a:t>guardian</a:t>
            </a:r>
            <a:r>
              <a:rPr lang="en-US" sz="2200" dirty="0"/>
              <a:t>, close person) is applied, in order to reach a solution in the best interest of a patient; in the assessment of ability, there may be inconsistencies and differentiation between the capacity in a legal sense (legal capacity, competence) and mental </a:t>
            </a:r>
            <a:r>
              <a:rPr lang="en-US" sz="2200" dirty="0" smtClean="0"/>
              <a:t>ability </a:t>
            </a:r>
            <a:r>
              <a:rPr lang="en-US" sz="2200" dirty="0"/>
              <a:t>(capacity). </a:t>
            </a:r>
          </a:p>
        </p:txBody>
      </p:sp>
    </p:spTree>
    <p:extLst>
      <p:ext uri="{BB962C8B-B14F-4D97-AF65-F5344CB8AC3E}">
        <p14:creationId xmlns:p14="http://schemas.microsoft.com/office/powerpoint/2010/main" xmlns="" val="1071271900"/>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assessment of mental abilities is a medical procedure that is in competence of mental health professionals who should determine the individual’s ability to give consent or not, or to make their own choices. </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2428450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patient, whose </a:t>
            </a:r>
            <a:r>
              <a:rPr lang="en-US" dirty="0" smtClean="0"/>
              <a:t>mental </a:t>
            </a:r>
            <a:r>
              <a:rPr lang="en-US" dirty="0"/>
              <a:t>capacity deﬁcit is conﬁrmed, loses the right to make legally binding decisions on medical treatment, which at the same time means that the physician has no duty to seek their consent, but should continue to protect them from a bad decision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05650916"/>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to decide </a:t>
            </a:r>
            <a:endParaRPr lang="en-US" dirty="0"/>
          </a:p>
        </p:txBody>
      </p:sp>
      <p:sp>
        <p:nvSpPr>
          <p:cNvPr id="3" name="Content Placeholder 2"/>
          <p:cNvSpPr>
            <a:spLocks noGrp="1"/>
          </p:cNvSpPr>
          <p:nvPr>
            <p:ph idx="1"/>
          </p:nvPr>
        </p:nvSpPr>
        <p:spPr>
          <a:xfrm>
            <a:off x="914401" y="1905000"/>
            <a:ext cx="10744200" cy="4267200"/>
          </a:xfrm>
        </p:spPr>
        <p:txBody>
          <a:bodyPr>
            <a:normAutofit/>
          </a:bodyPr>
          <a:lstStyle/>
          <a:p>
            <a:pPr lvl="0"/>
            <a:r>
              <a:rPr lang="en-US" dirty="0" smtClean="0"/>
              <a:t>Since </a:t>
            </a:r>
            <a:r>
              <a:rPr lang="en-US" dirty="0"/>
              <a:t>it is the statement of the will which gives an authorization to a physician to act in a certain way on the personal property of a patient, the opinion is that the ability to give consent should not be tied to strong limits of legal capacity in the sense of civil law or for accountability in the sense of criminal law. </a:t>
            </a:r>
            <a:endParaRPr lang="en-US" dirty="0" smtClean="0"/>
          </a:p>
          <a:p>
            <a:pPr lvl="0"/>
            <a:r>
              <a:rPr lang="en-US" dirty="0" smtClean="0"/>
              <a:t>Therefore</a:t>
            </a:r>
            <a:r>
              <a:rPr lang="en-US" dirty="0"/>
              <a:t>, for example, minors over the age of 14 may be able to give consent to a medical intervention, if they are able to understand the signiﬁcance, scope, and risk of the procedure, and to make a decision </a:t>
            </a:r>
            <a:r>
              <a:rPr lang="en-US" dirty="0" smtClean="0"/>
              <a:t>accordingly.</a:t>
            </a:r>
          </a:p>
          <a:p>
            <a:pPr lvl="0"/>
            <a:r>
              <a:rPr lang="en-US" dirty="0" smtClean="0"/>
              <a:t>It </a:t>
            </a:r>
            <a:r>
              <a:rPr lang="en-US" dirty="0"/>
              <a:t>should be emphasized that the </a:t>
            </a:r>
            <a:r>
              <a:rPr lang="en-US" dirty="0">
                <a:solidFill>
                  <a:srgbClr val="FF0000"/>
                </a:solidFill>
              </a:rPr>
              <a:t>freedom to decide on the treatment provided by legal representatives is not unlimite</a:t>
            </a:r>
            <a:r>
              <a:rPr lang="en-US" dirty="0"/>
              <a:t>d, as it is the unlimited freedom of decision- making of persons with legal capacity on their own treatment</a:t>
            </a:r>
            <a:r>
              <a:rPr lang="en-US" dirty="0" smtClean="0"/>
              <a:t>.</a:t>
            </a:r>
          </a:p>
          <a:p>
            <a:pPr lvl="0"/>
            <a:r>
              <a:rPr lang="en-US" dirty="0" smtClean="0">
                <a:solidFill>
                  <a:srgbClr val="FF0000"/>
                </a:solidFill>
              </a:rPr>
              <a:t> </a:t>
            </a:r>
            <a:r>
              <a:rPr lang="en-US" dirty="0">
                <a:solidFill>
                  <a:srgbClr val="FF0000"/>
                </a:solidFill>
              </a:rPr>
              <a:t>An individual is the master of his/hers own body, but he/she is not the master over the body of another, even if it is his/her own child. </a:t>
            </a:r>
            <a:endParaRPr lang="en-US" dirty="0" smtClean="0">
              <a:solidFill>
                <a:srgbClr val="FF0000"/>
              </a:solidFill>
            </a:endParaRPr>
          </a:p>
          <a:p>
            <a:pPr lvl="0"/>
            <a:r>
              <a:rPr lang="en-US" dirty="0" smtClean="0"/>
              <a:t>According </a:t>
            </a:r>
            <a:r>
              <a:rPr lang="en-US" dirty="0"/>
              <a:t>to this postulate, for example, a parent would be obliged, when deciding on the treatment of his/her underage child, to take care of the interest of the child’s life and health (the so-called best interest of the child). He/she must not sacriﬁce these interests to their own interest or belief.</a:t>
            </a:r>
          </a:p>
          <a:p>
            <a:endParaRPr lang="en-US" dirty="0"/>
          </a:p>
        </p:txBody>
      </p:sp>
    </p:spTree>
    <p:extLst>
      <p:ext uri="{BB962C8B-B14F-4D97-AF65-F5344CB8AC3E}">
        <p14:creationId xmlns:p14="http://schemas.microsoft.com/office/powerpoint/2010/main" xmlns="" val="3310067715"/>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521885" y="1905000"/>
            <a:ext cx="9603315" cy="4267200"/>
          </a:xfrm>
        </p:spPr>
        <p:txBody>
          <a:bodyPr/>
          <a:lstStyle/>
          <a:p>
            <a:r>
              <a:rPr lang="en-US" sz="2000" dirty="0"/>
              <a:t>Transgressing the limits of legal authority in representation is considered as misuse of the position, and the competent health care professional, who </a:t>
            </a:r>
            <a:r>
              <a:rPr lang="en-US" sz="2000" dirty="0" smtClean="0"/>
              <a:t>considers </a:t>
            </a:r>
            <a:r>
              <a:rPr lang="en-US" sz="2000" dirty="0"/>
              <a:t>that the legal representative of a patient does not act in the best interest of a child or a person deprived of his/her legal capacity, is obliged to immediately inform </a:t>
            </a:r>
            <a:r>
              <a:rPr lang="en-US" sz="2000" dirty="0" smtClean="0"/>
              <a:t>the </a:t>
            </a:r>
            <a:r>
              <a:rPr lang="en-US" sz="2000" dirty="0"/>
              <a:t>guardianship </a:t>
            </a:r>
            <a:r>
              <a:rPr lang="en-US" sz="2000" dirty="0" smtClean="0"/>
              <a:t>authority.</a:t>
            </a:r>
            <a:endParaRPr lang="en-US" sz="2000" baseline="30000" dirty="0"/>
          </a:p>
          <a:p>
            <a:r>
              <a:rPr lang="en-US" sz="2000" dirty="0" smtClean="0"/>
              <a:t> </a:t>
            </a:r>
            <a:r>
              <a:rPr lang="en-US" sz="2000" b="1" dirty="0"/>
              <a:t>A physician should not be bound by the parent’s decision that unreasonably opposes the medical intervention of a child. </a:t>
            </a:r>
            <a:endParaRPr lang="en-US" sz="2000" b="1" dirty="0" smtClean="0"/>
          </a:p>
          <a:p>
            <a:r>
              <a:rPr lang="en-US" sz="2000" dirty="0" smtClean="0"/>
              <a:t>Such </a:t>
            </a:r>
            <a:r>
              <a:rPr lang="en-US" sz="2000" dirty="0"/>
              <a:t>decisions should be amended by the guardianship authority because it is obliged by law to take necessary measures to protect the personal and property rights and interests of a minor child. </a:t>
            </a:r>
            <a:endParaRPr lang="en-US" sz="2000" dirty="0" smtClean="0"/>
          </a:p>
          <a:p>
            <a:r>
              <a:rPr lang="en-US" sz="2000" dirty="0" smtClean="0"/>
              <a:t>The </a:t>
            </a:r>
            <a:r>
              <a:rPr lang="en-US" sz="2000" dirty="0"/>
              <a:t>guardianship authority should be notiﬁed about the need for </a:t>
            </a:r>
            <a:r>
              <a:rPr lang="en-US" sz="2000" dirty="0" smtClean="0"/>
              <a:t>protection </a:t>
            </a:r>
            <a:r>
              <a:rPr lang="en-US" sz="2000" dirty="0"/>
              <a:t>by a physician or a medical institution.</a:t>
            </a:r>
          </a:p>
          <a:p>
            <a:pPr lvl="0"/>
            <a:endParaRPr lang="en-US" dirty="0"/>
          </a:p>
          <a:p>
            <a:endParaRPr lang="en-US" dirty="0"/>
          </a:p>
        </p:txBody>
      </p:sp>
    </p:spTree>
    <p:extLst>
      <p:ext uri="{BB962C8B-B14F-4D97-AF65-F5344CB8AC3E}">
        <p14:creationId xmlns:p14="http://schemas.microsoft.com/office/powerpoint/2010/main" xmlns="" val="3942341229"/>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results</a:t>
            </a:r>
            <a:endParaRPr lang="en-US" dirty="0"/>
          </a:p>
        </p:txBody>
      </p:sp>
      <p:sp>
        <p:nvSpPr>
          <p:cNvPr id="3" name="Content Placeholder 2"/>
          <p:cNvSpPr>
            <a:spLocks noGrp="1"/>
          </p:cNvSpPr>
          <p:nvPr>
            <p:ph idx="1"/>
          </p:nvPr>
        </p:nvSpPr>
        <p:spPr>
          <a:xfrm>
            <a:off x="1521885" y="1905000"/>
            <a:ext cx="10365315" cy="4267200"/>
          </a:xfrm>
        </p:spPr>
        <p:txBody>
          <a:bodyPr>
            <a:normAutofit lnSpcReduction="10000"/>
          </a:bodyPr>
          <a:lstStyle/>
          <a:p>
            <a:pPr lvl="0"/>
            <a:r>
              <a:rPr lang="en-US" sz="2000" dirty="0"/>
              <a:t>In support of the consideration of the patients’ rights according to one of the recent projects, the results were obtained in the ﬁeld research and through work in focus </a:t>
            </a:r>
            <a:r>
              <a:rPr lang="en-US" sz="2000" dirty="0" smtClean="0"/>
              <a:t>groups.</a:t>
            </a:r>
            <a:endParaRPr lang="en-US" sz="2000" baseline="30000" dirty="0"/>
          </a:p>
          <a:p>
            <a:pPr lvl="0"/>
            <a:r>
              <a:rPr lang="en-US" sz="2000" dirty="0" smtClean="0"/>
              <a:t>The </a:t>
            </a:r>
            <a:r>
              <a:rPr lang="en-US" sz="2000" dirty="0"/>
              <a:t>research was about the perception of standards of the </a:t>
            </a:r>
            <a:r>
              <a:rPr lang="en-US" sz="2000" dirty="0" smtClean="0"/>
              <a:t>service </a:t>
            </a:r>
            <a:r>
              <a:rPr lang="en-US" sz="2000" dirty="0"/>
              <a:t>provision and the respect of human rights by various social actors involved in the process of medical and social care of patients with mental disabilities located in residential institutions on the territory of the Republic of Serbia. </a:t>
            </a:r>
            <a:endParaRPr lang="en-US" sz="2000" dirty="0" smtClean="0"/>
          </a:p>
          <a:p>
            <a:pPr lvl="0"/>
            <a:r>
              <a:rPr lang="en-US" sz="2000" dirty="0" smtClean="0"/>
              <a:t>The </a:t>
            </a:r>
            <a:r>
              <a:rPr lang="en-US" sz="2000" dirty="0"/>
              <a:t>analysis was focused on three reference frameworks, such are institutional, professional, and </a:t>
            </a:r>
            <a:r>
              <a:rPr lang="en-US" sz="2000" dirty="0" smtClean="0"/>
              <a:t>normative </a:t>
            </a:r>
            <a:r>
              <a:rPr lang="en-US" sz="2000" dirty="0"/>
              <a:t>frameworks for respecting human rights in the provision of medical and social services. </a:t>
            </a:r>
            <a:endParaRPr lang="en-US" sz="2000" dirty="0" smtClean="0"/>
          </a:p>
          <a:p>
            <a:pPr lvl="0"/>
            <a:r>
              <a:rPr lang="en-US" sz="2000" dirty="0" smtClean="0"/>
              <a:t>The </a:t>
            </a:r>
            <a:r>
              <a:rPr lang="en-US" sz="2000" dirty="0"/>
              <a:t>empirical data on the basis of which the analysis was carried out were collected through interviewing focus groups with various social actors (physicians, nurses, and technicians, caretakers, social workers, psychologists, </a:t>
            </a:r>
            <a:r>
              <a:rPr lang="en-US" sz="2000" dirty="0" smtClean="0"/>
              <a:t>special </a:t>
            </a:r>
            <a:r>
              <a:rPr lang="en-US" sz="2000" dirty="0"/>
              <a:t>pedagogues, lawyers working in these institutions, as well as representatives of various stakeholders).</a:t>
            </a:r>
          </a:p>
          <a:p>
            <a:r>
              <a:rPr lang="en-US" sz="2000" dirty="0"/>
              <a:t> </a:t>
            </a:r>
          </a:p>
          <a:p>
            <a:endParaRPr lang="en-US" dirty="0"/>
          </a:p>
        </p:txBody>
      </p:sp>
    </p:spTree>
    <p:extLst>
      <p:ext uri="{BB962C8B-B14F-4D97-AF65-F5344CB8AC3E}">
        <p14:creationId xmlns:p14="http://schemas.microsoft.com/office/powerpoint/2010/main" xmlns="" val="2164083789"/>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1</a:t>
            </a:r>
            <a:r>
              <a:rPr lang="en-US" dirty="0" smtClean="0">
                <a:solidFill>
                  <a:srgbClr val="FF0000"/>
                </a:solidFill>
              </a:rPr>
              <a:t>: </a:t>
            </a:r>
            <a:r>
              <a:rPr lang="en-US" dirty="0">
                <a:solidFill>
                  <a:srgbClr val="FF0000"/>
                </a:solidFill>
              </a:rPr>
              <a:t>WHEN TO SECTION A PATIENT UNDER THE MENTAL HEALTH ACT</a:t>
            </a:r>
          </a:p>
        </p:txBody>
      </p:sp>
      <p:sp>
        <p:nvSpPr>
          <p:cNvPr id="3" name="Content Placeholder 2"/>
          <p:cNvSpPr>
            <a:spLocks noGrp="1"/>
          </p:cNvSpPr>
          <p:nvPr>
            <p:ph idx="1"/>
          </p:nvPr>
        </p:nvSpPr>
        <p:spPr/>
        <p:txBody>
          <a:bodyPr/>
          <a:lstStyle/>
          <a:p>
            <a:r>
              <a:rPr lang="en-US" i="1" dirty="0"/>
              <a:t>Kate is 27 and lives at home with her parents and younger brother. She studied anthropology at university and had been in a long-term relationship. After leaving university with a good degree, she struggled to get a job. She eventually found work in a restaurant, which she seemed to enjoy. Last year her boyfriend moved out and she decided to quit her job and move back home. Over the past year her family has become increasingly worried about her health and </a:t>
            </a:r>
            <a:r>
              <a:rPr lang="en-US" i="1" dirty="0" err="1"/>
              <a:t>behaviour</a:t>
            </a:r>
            <a:r>
              <a:rPr lang="en-US" i="1" dirty="0"/>
              <a:t>. Her personal care has deteriorated and she has slowly withdrawn from interacting with her family. She has not bothered to find a job locally and only leaves her bedroom to wash and get food from the kitchen. Kate has also begun to clean her hands obsessively although otherwise she does not seem to wash. Her room smells stale and she has refused to let her mum change her bedding. She does not seem to change her clothes and does not allow them to be washed with the family clothes. Her mother has noticed that Kate’s hands are raw and that she has sores on her back and her legs. </a:t>
            </a:r>
            <a:endParaRPr lang="en-US" i="1" dirty="0" smtClean="0"/>
          </a:p>
          <a:p>
            <a:r>
              <a:rPr lang="en-US" i="1" dirty="0" smtClean="0"/>
              <a:t>She </a:t>
            </a:r>
            <a:r>
              <a:rPr lang="en-US" i="1" dirty="0"/>
              <a:t>refused to speak to a GP about her mood, and in desperation Kate’s parents have spoken to their GP about what can be done. The GP was concerned enough to attempt a home visit, but on arrival Kate refused to come out of her room, saying that she was just having a break from the stresses of living.</a:t>
            </a:r>
          </a:p>
        </p:txBody>
      </p:sp>
    </p:spTree>
    <p:extLst>
      <p:ext uri="{BB962C8B-B14F-4D97-AF65-F5344CB8AC3E}">
        <p14:creationId xmlns:p14="http://schemas.microsoft.com/office/powerpoint/2010/main" xmlns="" val="1404281713"/>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200" dirty="0"/>
          </a:p>
          <a:p>
            <a:r>
              <a:rPr lang="en-US" sz="2200" dirty="0"/>
              <a:t>Could Kate be detained for assessment or treatment under the Mental Health Act?</a:t>
            </a:r>
          </a:p>
          <a:p>
            <a:r>
              <a:rPr lang="en-US" sz="2200" dirty="0"/>
              <a:t>Should Kate be detained for assessment or treatment under the Mental Health Act?</a:t>
            </a:r>
          </a:p>
          <a:p>
            <a:endParaRPr lang="en-US" dirty="0"/>
          </a:p>
        </p:txBody>
      </p:sp>
    </p:spTree>
    <p:extLst>
      <p:ext uri="{BB962C8B-B14F-4D97-AF65-F5344CB8AC3E}">
        <p14:creationId xmlns:p14="http://schemas.microsoft.com/office/powerpoint/2010/main" xmlns="" val="2694158592"/>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a:t>Kate is not a risk to others, but her current obsessive and compulsive </a:t>
            </a:r>
            <a:r>
              <a:rPr lang="en-US" dirty="0" err="1"/>
              <a:t>behaviours</a:t>
            </a:r>
            <a:r>
              <a:rPr lang="en-US" dirty="0"/>
              <a:t> do seem to pose a risk to her health and well-being. There is a suggestion of self-neglect and self-harm, and her condition might deteriorate without treatment. Nevertheless there can be significant harms of detaining someone against their will. Kate may be very frightened and anxious and feel a real lack of control over her situation. She may distrust those who are seeking to help her, which could have adverse long-term consequences. Consideration should be given to alternative means of providing care and treatment which she would accept. A psychiatric outreach team may be able to become involved. </a:t>
            </a:r>
          </a:p>
          <a:p>
            <a:r>
              <a:rPr lang="en-US" dirty="0"/>
              <a:t>Compulsory detention and treatment is an infringement of personal autonomy. However, severe compulsive obsessive disorder would impair Kate’s ability to make an autonomous choice about how she behaves and the care and treatment she requires. If she can get effective treatment to ameliorate her distress and harmful effects of her disorder, and which thus may ultimately enhance her autonomy, then the harms of detention may be justified. </a:t>
            </a:r>
          </a:p>
        </p:txBody>
      </p:sp>
    </p:spTree>
    <p:extLst>
      <p:ext uri="{BB962C8B-B14F-4D97-AF65-F5344CB8AC3E}">
        <p14:creationId xmlns:p14="http://schemas.microsoft.com/office/powerpoint/2010/main" xmlns="" val="247752378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a:solidFill>
                  <a:srgbClr val="FF0000"/>
                </a:solidFill>
              </a:rPr>
              <a:t>protection of human rights in the context of psychiatric treatment or hospital care has a special weight</a:t>
            </a:r>
            <a:r>
              <a:rPr lang="en-US" dirty="0"/>
              <a:t>, not only from the health point of view, but also to the community itself.</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0932933"/>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dirty="0"/>
          </a:p>
          <a:p>
            <a:r>
              <a:rPr lang="en-US" sz="2200" dirty="0">
                <a:solidFill>
                  <a:srgbClr val="FF0000"/>
                </a:solidFill>
              </a:rPr>
              <a:t>Mental health legislation enables compulsory detention for assessment and treatment of a mental disorder. </a:t>
            </a:r>
          </a:p>
          <a:p>
            <a:r>
              <a:rPr lang="en-US" sz="2200" dirty="0" smtClean="0"/>
              <a:t>Whether </a:t>
            </a:r>
            <a:r>
              <a:rPr lang="en-US" sz="2200" dirty="0"/>
              <a:t>someone should be detained against their wishes depends on the benefits to be achieved balanced against the harms of detention. </a:t>
            </a:r>
          </a:p>
          <a:p>
            <a:r>
              <a:rPr lang="en-US" sz="2200" dirty="0" smtClean="0"/>
              <a:t>The </a:t>
            </a:r>
            <a:r>
              <a:rPr lang="en-US" sz="2200" dirty="0"/>
              <a:t>aim should be to </a:t>
            </a:r>
            <a:r>
              <a:rPr lang="en-US" sz="2200" dirty="0" err="1"/>
              <a:t>minimise</a:t>
            </a:r>
            <a:r>
              <a:rPr lang="en-US" sz="2200" dirty="0"/>
              <a:t> the undesirable effects of mental disorder and </a:t>
            </a:r>
            <a:r>
              <a:rPr lang="en-US" sz="2200" dirty="0" err="1"/>
              <a:t>maximise</a:t>
            </a:r>
            <a:r>
              <a:rPr lang="en-US" sz="2200" dirty="0"/>
              <a:t> the safety and well-being of patients.</a:t>
            </a:r>
          </a:p>
          <a:p>
            <a:r>
              <a:rPr lang="en-US" dirty="0"/>
              <a:t>	</a:t>
            </a:r>
          </a:p>
          <a:p>
            <a:endParaRPr lang="en-US" dirty="0"/>
          </a:p>
        </p:txBody>
      </p:sp>
    </p:spTree>
    <p:extLst>
      <p:ext uri="{BB962C8B-B14F-4D97-AF65-F5344CB8AC3E}">
        <p14:creationId xmlns:p14="http://schemas.microsoft.com/office/powerpoint/2010/main" xmlns="" val="2011391473"/>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2</a:t>
            </a:r>
            <a:r>
              <a:rPr lang="en-US" dirty="0" smtClean="0">
                <a:solidFill>
                  <a:srgbClr val="FF0000"/>
                </a:solidFill>
              </a:rPr>
              <a:t>: </a:t>
            </a:r>
            <a:r>
              <a:rPr lang="en-US" dirty="0">
                <a:solidFill>
                  <a:srgbClr val="FF0000"/>
                </a:solidFill>
              </a:rPr>
              <a:t>MEDICAL TREATMENT FOR PATIENTS WITH A MENTAL HEALTH DISORDER </a:t>
            </a:r>
          </a:p>
        </p:txBody>
      </p:sp>
      <p:sp>
        <p:nvSpPr>
          <p:cNvPr id="3" name="Content Placeholder 2"/>
          <p:cNvSpPr>
            <a:spLocks noGrp="1"/>
          </p:cNvSpPr>
          <p:nvPr>
            <p:ph idx="1"/>
          </p:nvPr>
        </p:nvSpPr>
        <p:spPr/>
        <p:txBody>
          <a:bodyPr/>
          <a:lstStyle/>
          <a:p>
            <a:r>
              <a:rPr lang="en-US" i="1" dirty="0"/>
              <a:t>Simon, a 27-year-old man with schizophrenia, is admitted with severe psychosis which is manifested by auditory hallucinations telling him to harm himself. He has refused antipsychotic medication in the community and has been sectioned for treatment of his mental disorder under Section 3 of the Mental Health Act (MHA). </a:t>
            </a:r>
          </a:p>
          <a:p>
            <a:r>
              <a:rPr lang="en-US" i="1" dirty="0"/>
              <a:t>During his admission he develops pneumonia, requiring intravenous antibiotics, which he refuses, stating he ‘does not want a drip because it might be poisoned’. </a:t>
            </a:r>
          </a:p>
          <a:p>
            <a:r>
              <a:rPr lang="en-US" i="1" dirty="0"/>
              <a:t>The team has a dilemma – although they can treat his psychosis without his consent under the MHA, how should they address his refusal of treatment for his pneumonia? </a:t>
            </a:r>
          </a:p>
        </p:txBody>
      </p:sp>
    </p:spTree>
    <p:extLst>
      <p:ext uri="{BB962C8B-B14F-4D97-AF65-F5344CB8AC3E}">
        <p14:creationId xmlns:p14="http://schemas.microsoft.com/office/powerpoint/2010/main" xmlns="" val="4242204816"/>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a:p>
          <a:p>
            <a:r>
              <a:rPr lang="en-US" sz="2200" dirty="0"/>
              <a:t>In what circumstances can physical problems be treated under the MHA? </a:t>
            </a:r>
          </a:p>
          <a:p>
            <a:r>
              <a:rPr lang="en-US" sz="2200" dirty="0"/>
              <a:t>How does the Mental Capacity Act (MCA) apply to patients under section?</a:t>
            </a:r>
          </a:p>
          <a:p>
            <a:endParaRPr lang="en-US" dirty="0"/>
          </a:p>
        </p:txBody>
      </p:sp>
    </p:spTree>
    <p:extLst>
      <p:ext uri="{BB962C8B-B14F-4D97-AF65-F5344CB8AC3E}">
        <p14:creationId xmlns:p14="http://schemas.microsoft.com/office/powerpoint/2010/main" xmlns="" val="3366827584"/>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r>
              <a:rPr lang="en-US" dirty="0"/>
              <a:t>Despite Simon’s diagnosis of schizophrenia he may still have capacity to refuse intravenous treatment for his infection. As with any patient refusing treatment, Simon should be assessed according to </a:t>
            </a:r>
            <a:r>
              <a:rPr lang="en-US" dirty="0" err="1" smtClean="0"/>
              <a:t>to</a:t>
            </a:r>
            <a:r>
              <a:rPr lang="en-US" dirty="0" smtClean="0"/>
              <a:t> </a:t>
            </a:r>
            <a:r>
              <a:rPr lang="en-US" dirty="0"/>
              <a:t>establish whether he has capacity to make such a </a:t>
            </a:r>
            <a:r>
              <a:rPr lang="en-US" dirty="0" smtClean="0"/>
              <a:t>decision. The </a:t>
            </a:r>
            <a:r>
              <a:rPr lang="en-US" dirty="0"/>
              <a:t>fact that he has a mental disorder </a:t>
            </a:r>
            <a:r>
              <a:rPr lang="en-US" dirty="0" smtClean="0"/>
              <a:t>does </a:t>
            </a:r>
            <a:r>
              <a:rPr lang="en-US" dirty="0"/>
              <a:t>not automatically mean he lacks capacity, </a:t>
            </a:r>
            <a:r>
              <a:rPr lang="en-US" dirty="0" smtClean="0"/>
              <a:t>.</a:t>
            </a:r>
          </a:p>
          <a:p>
            <a:r>
              <a:rPr lang="en-US" dirty="0" smtClean="0"/>
              <a:t>In </a:t>
            </a:r>
            <a:r>
              <a:rPr lang="en-US" dirty="0"/>
              <a:t>this case, Simon’s psychotic belief that his drip might be poisoned suggests he may not be able to understand and weigh up the information being given to him because his decision is unfounded and due to psychosis. This is in contrast to someone who may make an unwise decision to refuse treatment based on his values. This should be further explored. If he is considered to lack capacity to refuse antibiotics he should be treated in accordance with his best interests. </a:t>
            </a:r>
            <a:endParaRPr lang="en-US" dirty="0" smtClean="0"/>
          </a:p>
          <a:p>
            <a:r>
              <a:rPr lang="en-US" dirty="0" smtClean="0"/>
              <a:t>Determining </a:t>
            </a:r>
            <a:r>
              <a:rPr lang="en-US" dirty="0"/>
              <a:t>whether intravenous antibiotics would be in Simon’s best interests may be challenging, as best interests extend beyond medical interests and include social, psychological and religious factors. Practical issues might also warrant consideration, for example whether he would require restraint to insert a cannula for antibiotics. It may be decided that in Simon’s case although intravenous antibiotics would be more effective, restraining him and repeatedly inserting cannulas might not be in his best interests, and so an oral antibiotic would be a less invasive (albeit less effective) suitable alternative.</a:t>
            </a:r>
          </a:p>
        </p:txBody>
      </p:sp>
    </p:spTree>
    <p:extLst>
      <p:ext uri="{BB962C8B-B14F-4D97-AF65-F5344CB8AC3E}">
        <p14:creationId xmlns:p14="http://schemas.microsoft.com/office/powerpoint/2010/main" xmlns="" val="3963671930"/>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3</a:t>
            </a:r>
            <a:r>
              <a:rPr lang="en-US" dirty="0" smtClean="0">
                <a:solidFill>
                  <a:srgbClr val="FF0000"/>
                </a:solidFill>
              </a:rPr>
              <a:t>: </a:t>
            </a:r>
            <a:r>
              <a:rPr lang="en-US" dirty="0">
                <a:solidFill>
                  <a:srgbClr val="FF0000"/>
                </a:solidFill>
              </a:rPr>
              <a:t>CONFLICT IN TREATMENT AIMS </a:t>
            </a:r>
          </a:p>
        </p:txBody>
      </p:sp>
      <p:sp>
        <p:nvSpPr>
          <p:cNvPr id="3" name="Content Placeholder 2"/>
          <p:cNvSpPr>
            <a:spLocks noGrp="1"/>
          </p:cNvSpPr>
          <p:nvPr>
            <p:ph idx="1"/>
          </p:nvPr>
        </p:nvSpPr>
        <p:spPr>
          <a:xfrm>
            <a:off x="1521885" y="1905000"/>
            <a:ext cx="9908115" cy="4648200"/>
          </a:xfrm>
        </p:spPr>
        <p:txBody>
          <a:bodyPr>
            <a:normAutofit fontScale="92500" lnSpcReduction="20000"/>
          </a:bodyPr>
          <a:lstStyle/>
          <a:p>
            <a:r>
              <a:rPr lang="en-US" i="1" dirty="0"/>
              <a:t>John is a 56-year-old university lecturer. He has been diagnosed with inoperable lung cancer and has been admitted to an oncology ward to receive intensive radiotherapy. John also had an episode of psychosis in his 20s which required him to be sectioned under the Mental Health Act. Fortunately, following this episode he has remained well and has had a very successful career. His main concern when learning of his cancer diagnosis was that he would not get a chance to finish the current projects he was currently involved with at the university, including setting up a bursary. </a:t>
            </a:r>
          </a:p>
          <a:p>
            <a:r>
              <a:rPr lang="en-US" i="1" dirty="0"/>
              <a:t>Shortly after arriving on the oncology ward to commence radiotherapy he began displaying signs of psychosis. He had flight of ideas and pressured speech and was quite agitated. Multiple investigations ruled out a physical cause for these new symptoms, and in light of his previous medical history oral antipsychotic medication was started. </a:t>
            </a:r>
          </a:p>
          <a:p>
            <a:r>
              <a:rPr lang="en-US" i="1" dirty="0"/>
              <a:t>Over the next few days his mental state worsened. He began making abusive phone calls to his family, removing his oxygen, telling ward staff he was cured of his cancer and that he was being awarded a Nobel prize. Whilst happy to continue with his radiotherapy, John stopped taking the antipsychotic medication prescribed by the psychiatrist. He was aware of some of the detrimental effects of his psychosis, but denied he needed medicine to resolve it and was adamant he just needed to be left in peace so that he could focus on his university work. </a:t>
            </a:r>
          </a:p>
          <a:p>
            <a:r>
              <a:rPr lang="en-US" i="1" dirty="0"/>
              <a:t>As an articulate, intelligent man, John had insight that some of his beliefs and </a:t>
            </a:r>
            <a:r>
              <a:rPr lang="en-US" i="1" dirty="0" err="1"/>
              <a:t>behaviours</a:t>
            </a:r>
            <a:r>
              <a:rPr lang="en-US" i="1" dirty="0"/>
              <a:t> were characteristic of psychosis and hid them from the doctors; he denied saying he was cured of cancer when confronted by the consultant looking after him. His consultant is concerned – he is reluctant to continue giving radiotherapy in light of his worsening mental health, but delaying treatment for his cancer may ultimately hasten disease progression. </a:t>
            </a:r>
          </a:p>
        </p:txBody>
      </p:sp>
    </p:spTree>
    <p:extLst>
      <p:ext uri="{BB962C8B-B14F-4D97-AF65-F5344CB8AC3E}">
        <p14:creationId xmlns:p14="http://schemas.microsoft.com/office/powerpoint/2010/main" xmlns="" val="2641178361"/>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200" dirty="0"/>
          </a:p>
          <a:p>
            <a:r>
              <a:rPr lang="en-US" sz="2200" dirty="0"/>
              <a:t>Is it more important for John to stay on the oncology ward and receive radiotherapy or be sectioned and treated for his psychosis? </a:t>
            </a:r>
          </a:p>
          <a:p>
            <a:r>
              <a:rPr lang="en-US" sz="2200" dirty="0"/>
              <a:t>Who should be involved in this decision?</a:t>
            </a:r>
          </a:p>
          <a:p>
            <a:endParaRPr lang="en-US" dirty="0"/>
          </a:p>
        </p:txBody>
      </p:sp>
    </p:spTree>
    <p:extLst>
      <p:ext uri="{BB962C8B-B14F-4D97-AF65-F5344CB8AC3E}">
        <p14:creationId xmlns:p14="http://schemas.microsoft.com/office/powerpoint/2010/main" xmlns="" val="1926555006"/>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1521885" y="1905000"/>
            <a:ext cx="10136715" cy="4267200"/>
          </a:xfrm>
        </p:spPr>
        <p:txBody>
          <a:bodyPr>
            <a:normAutofit fontScale="92500" lnSpcReduction="20000"/>
          </a:bodyPr>
          <a:lstStyle/>
          <a:p>
            <a:r>
              <a:rPr lang="en-US" dirty="0"/>
              <a:t>If John is detained under the Mental Health Act and moved to a specialist psychiatric hospital, he would not be able to continue his life-prolonging radiotherapy treatment, which can be administered only by specialist trained nurses within an oncology department. Due to the nature of psychosis, if he is sectioned it would be most likely that he would then spend the last period of his life in a mental health ward. </a:t>
            </a:r>
            <a:endParaRPr lang="en-US" dirty="0" smtClean="0"/>
          </a:p>
          <a:p>
            <a:r>
              <a:rPr lang="en-US" dirty="0"/>
              <a:t>In contrast to Case 2</a:t>
            </a:r>
            <a:r>
              <a:rPr lang="en-US" dirty="0" smtClean="0"/>
              <a:t> </a:t>
            </a:r>
            <a:r>
              <a:rPr lang="en-US" dirty="0"/>
              <a:t>where a patient detained under the Mental Health Act was refusing treatment for a physical condition, John is not yet sectioned and despite his psychosis and refusal of treatment for his mental health disorder he has not yet refused treatment for his physical disorder. Because of this there would currently not be an indication for detention as he is not considered a risk to himself or others. </a:t>
            </a:r>
          </a:p>
          <a:p>
            <a:r>
              <a:rPr lang="en-US" dirty="0"/>
              <a:t>However, without effective treatment for his psychosis there is a good chance that his mental health will deteriorate significantly. Risks with this include the possibility that he would be unable to understand information provided about physical treatments (although his capacity would need to be assessed separately from his mental health) or that his belief that he is cured from cancer becomes more fixed and he could subsequently refuse radiotherapy. </a:t>
            </a:r>
          </a:p>
          <a:p>
            <a:r>
              <a:rPr lang="en-US" dirty="0"/>
              <a:t>The conflict in treatment would arise if John’s mental health prevented him from engaging with treatment for his lung cancer, which could ultimately be fatal. If this occurred then it would seem reasonable to section him for treatment of the psychosis, as he would then be considered a harm to himself due to his refusal of radiotherapy. Being sectioned and treated for his mental health disorder may lead to an amelioration of his psychosis, but could be a traumatic experience and would still result in a potentially fatal delay in radiotherapy. </a:t>
            </a:r>
          </a:p>
        </p:txBody>
      </p:sp>
    </p:spTree>
    <p:extLst>
      <p:ext uri="{BB962C8B-B14F-4D97-AF65-F5344CB8AC3E}">
        <p14:creationId xmlns:p14="http://schemas.microsoft.com/office/powerpoint/2010/main" xmlns="" val="4259845609"/>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dirty="0"/>
          </a:p>
          <a:p>
            <a:r>
              <a:rPr lang="en-US" dirty="0"/>
              <a:t>Mental disorder may impact on a person’s ability to understand a physical health issue and the need for treatment. </a:t>
            </a:r>
          </a:p>
          <a:p>
            <a:r>
              <a:rPr lang="en-US" dirty="0"/>
              <a:t>There may be conflict when deciding whether treatment for a physical disorder or a mental disorder should take priority. </a:t>
            </a:r>
          </a:p>
          <a:p>
            <a:r>
              <a:rPr lang="en-US" dirty="0"/>
              <a:t>The decision whether to detain a patient to treat a mental health disorder in the context of a terminal illness can be ethically challenging</a:t>
            </a:r>
            <a:r>
              <a:rPr lang="en-US" dirty="0" smtClean="0"/>
              <a:t>.</a:t>
            </a:r>
          </a:p>
          <a:p>
            <a:r>
              <a:rPr lang="en-US" i="1" dirty="0" smtClean="0"/>
              <a:t>*</a:t>
            </a:r>
            <a:r>
              <a:rPr lang="en-US" i="1" dirty="0"/>
              <a:t>Sectioning John under the Mental Health Act could disrupt the therapeutic relationship that exists with John’s oncology team. As treatment reduces his psychosis he would be able to take some pleasure in finishing the projects important to him, even if not receiving radiotherapy would result in an untimely death. Remaining psychotic would undoubtedly prevent this from happening. </a:t>
            </a:r>
          </a:p>
          <a:p>
            <a:r>
              <a:rPr lang="en-US" dirty="0"/>
              <a:t>	</a:t>
            </a:r>
          </a:p>
          <a:p>
            <a:endParaRPr lang="en-US" dirty="0"/>
          </a:p>
        </p:txBody>
      </p:sp>
    </p:spTree>
    <p:extLst>
      <p:ext uri="{BB962C8B-B14F-4D97-AF65-F5344CB8AC3E}">
        <p14:creationId xmlns:p14="http://schemas.microsoft.com/office/powerpoint/2010/main" xmlns="" val="3725530815"/>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4</a:t>
            </a:r>
            <a:r>
              <a:rPr lang="en-US" dirty="0" smtClean="0">
                <a:solidFill>
                  <a:srgbClr val="FF0000"/>
                </a:solidFill>
              </a:rPr>
              <a:t>: </a:t>
            </a:r>
            <a:r>
              <a:rPr lang="en-US" dirty="0">
                <a:solidFill>
                  <a:srgbClr val="FF0000"/>
                </a:solidFill>
              </a:rPr>
              <a:t>TREATMENT FOR EATING DISORDERS </a:t>
            </a:r>
          </a:p>
        </p:txBody>
      </p:sp>
      <p:sp>
        <p:nvSpPr>
          <p:cNvPr id="3" name="Content Placeholder 2"/>
          <p:cNvSpPr>
            <a:spLocks noGrp="1"/>
          </p:cNvSpPr>
          <p:nvPr>
            <p:ph idx="1"/>
          </p:nvPr>
        </p:nvSpPr>
        <p:spPr>
          <a:xfrm>
            <a:off x="1521885" y="1905000"/>
            <a:ext cx="9831915" cy="4267200"/>
          </a:xfrm>
        </p:spPr>
        <p:txBody>
          <a:bodyPr/>
          <a:lstStyle/>
          <a:p>
            <a:r>
              <a:rPr lang="en-US" i="1" dirty="0" smtClean="0"/>
              <a:t>Samantha </a:t>
            </a:r>
            <a:r>
              <a:rPr lang="en-US" i="1" dirty="0"/>
              <a:t>is a 27-year-old who has suffered with anorexia nervosa since her teenage years. She has had recurrent admissions to specialist eating-disorders units under Section 3 MHA, and on a number of occasions has required feeding with a nasogastric tube against her wishes. During each admission her weight would improve slightly, she would be discharged, attend outpatient psychotherapy sessions, but subsequently relapse, lose weight and require readmission. </a:t>
            </a:r>
          </a:p>
          <a:p>
            <a:r>
              <a:rPr lang="en-US" i="1" dirty="0"/>
              <a:t>On this occasion she has been admitted with dangerously low electrolyte and glucose levels due to her anorexia. She has a body mass index of just 13 and is critically unwell. She has refused all treatment and therefore is being treated under Section 63 MHA. She initially had a nasogastric tube inserted (requiring restraint and sedation for the insertion) but has subsequently pulled it out and is currently refusing further nasogastric feeding. </a:t>
            </a:r>
          </a:p>
          <a:p>
            <a:r>
              <a:rPr lang="en-US" i="1" dirty="0"/>
              <a:t>The team is seeking advice as to whether they should continue to attempt nasogastric feeding in her case. </a:t>
            </a:r>
          </a:p>
        </p:txBody>
      </p:sp>
    </p:spTree>
    <p:extLst>
      <p:ext uri="{BB962C8B-B14F-4D97-AF65-F5344CB8AC3E}">
        <p14:creationId xmlns:p14="http://schemas.microsoft.com/office/powerpoint/2010/main" xmlns="" val="719500016"/>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200" dirty="0"/>
          </a:p>
          <a:p>
            <a:r>
              <a:rPr lang="en-US" sz="2200" dirty="0"/>
              <a:t>What is the justification for providing nasogastric feeding to patients with anorexia without their consent? </a:t>
            </a:r>
          </a:p>
          <a:p>
            <a:r>
              <a:rPr lang="en-US" sz="2200" dirty="0"/>
              <a:t>What factors should be taken into account when making decisions around appropriateness of treatment in such cases?</a:t>
            </a:r>
          </a:p>
          <a:p>
            <a:endParaRPr lang="en-US" dirty="0"/>
          </a:p>
        </p:txBody>
      </p:sp>
    </p:spTree>
    <p:extLst>
      <p:ext uri="{BB962C8B-B14F-4D97-AF65-F5344CB8AC3E}">
        <p14:creationId xmlns:p14="http://schemas.microsoft.com/office/powerpoint/2010/main" xmlns="" val="560507106"/>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protection of human rights in the context of psychiatric treatment</a:t>
            </a:r>
          </a:p>
        </p:txBody>
      </p:sp>
      <p:sp>
        <p:nvSpPr>
          <p:cNvPr id="3" name="Content Placeholder 2"/>
          <p:cNvSpPr>
            <a:spLocks noGrp="1"/>
          </p:cNvSpPr>
          <p:nvPr>
            <p:ph idx="1"/>
          </p:nvPr>
        </p:nvSpPr>
        <p:spPr>
          <a:xfrm>
            <a:off x="1521885" y="1905000"/>
            <a:ext cx="9831915" cy="4267200"/>
          </a:xfrm>
        </p:spPr>
        <p:txBody>
          <a:bodyPr>
            <a:noAutofit/>
          </a:bodyPr>
          <a:lstStyle/>
          <a:p>
            <a:r>
              <a:rPr lang="en-US" sz="2200" dirty="0" smtClean="0"/>
              <a:t>When </a:t>
            </a:r>
            <a:r>
              <a:rPr lang="en-US" sz="2200" dirty="0"/>
              <a:t>there are uncertainties about diagnosis and the level of the assessment of the ability, as well as the danger the mentally ill represent to themselves and to the environment, with the level of the requirement for </a:t>
            </a:r>
            <a:r>
              <a:rPr lang="en-US" sz="2200" dirty="0" smtClean="0"/>
              <a:t>hospitalization</a:t>
            </a:r>
            <a:r>
              <a:rPr lang="en-US" sz="2200" dirty="0"/>
              <a:t>, the needed duration, and the assessment of healing, misuse may easily occur. </a:t>
            </a:r>
            <a:endParaRPr lang="en-US" sz="2200" dirty="0" smtClean="0"/>
          </a:p>
          <a:p>
            <a:r>
              <a:rPr lang="en-US" sz="2200" dirty="0" smtClean="0"/>
              <a:t>The </a:t>
            </a:r>
            <a:r>
              <a:rPr lang="en-US" sz="2200" dirty="0"/>
              <a:t>very claim of the existence of a pathologic state entails a signiﬁcant </a:t>
            </a:r>
            <a:r>
              <a:rPr lang="en-US" sz="2200" dirty="0" smtClean="0"/>
              <a:t>subjective </a:t>
            </a:r>
            <a:r>
              <a:rPr lang="en-US" sz="2200" dirty="0"/>
              <a:t>level of the interpretation by a psychiatrist. However, it is also based, to a great extent, on cultural and social norms. </a:t>
            </a:r>
            <a:endParaRPr lang="en-US" sz="2200" dirty="0" smtClean="0"/>
          </a:p>
          <a:p>
            <a:r>
              <a:rPr lang="en-US" sz="2200" dirty="0" smtClean="0"/>
              <a:t>There </a:t>
            </a:r>
            <a:r>
              <a:rPr lang="en-US" sz="2200" dirty="0"/>
              <a:t>is often a schematic approach, that mental illness is always the same state of danger to the environment and society as a whole. This approach and the need for the protection and isolation of the mentally ill were </a:t>
            </a:r>
            <a:r>
              <a:rPr lang="en-US" sz="2200" dirty="0" smtClean="0"/>
              <a:t>sometimes ago </a:t>
            </a:r>
            <a:r>
              <a:rPr lang="en-US" sz="2200" dirty="0"/>
              <a:t>used to justify excessive measures of physical coercion towards patients, as well as the use of electrotherapy in treatment.</a:t>
            </a:r>
          </a:p>
        </p:txBody>
      </p:sp>
    </p:spTree>
    <p:extLst>
      <p:ext uri="{BB962C8B-B14F-4D97-AF65-F5344CB8AC3E}">
        <p14:creationId xmlns:p14="http://schemas.microsoft.com/office/powerpoint/2010/main" xmlns="" val="3262507995"/>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914401" y="1905000"/>
            <a:ext cx="10972800" cy="4648200"/>
          </a:xfrm>
        </p:spPr>
        <p:txBody>
          <a:bodyPr>
            <a:normAutofit fontScale="85000" lnSpcReduction="10000"/>
          </a:bodyPr>
          <a:lstStyle/>
          <a:p>
            <a:r>
              <a:rPr lang="en-US" dirty="0"/>
              <a:t>Samantha has been admitted under </a:t>
            </a:r>
            <a:r>
              <a:rPr lang="en-US" dirty="0" smtClean="0"/>
              <a:t>MHA</a:t>
            </a:r>
            <a:r>
              <a:rPr lang="en-US" dirty="0"/>
              <a:t>. Her anorexia constitutes a ‘disorder or disability of the mind’ and appropriate medical treatment is necessary for her own health and safety. As she is refusing treatment (and such treatment can be provided only if she is detained), an </a:t>
            </a:r>
            <a:r>
              <a:rPr lang="en-US" dirty="0" smtClean="0"/>
              <a:t>admission is </a:t>
            </a:r>
            <a:r>
              <a:rPr lang="en-US" dirty="0"/>
              <a:t>necessary. </a:t>
            </a:r>
          </a:p>
          <a:p>
            <a:r>
              <a:rPr lang="en-US" dirty="0"/>
              <a:t>Appropriate treatment which could be given to Samantha without her consent could include psychotherapy and psychiatric medications but may also extend to nasogastric feeding. ‘Treatment’ as referred to in the MHA can include medical treatment for ‘alleviating, or preventing a worsening of, a mental disorder or one or more of its symptoms or manifestations’ </a:t>
            </a:r>
            <a:r>
              <a:rPr lang="en-US" dirty="0" smtClean="0"/>
              <a:t>. Nasogastric </a:t>
            </a:r>
            <a:r>
              <a:rPr lang="en-US" dirty="0"/>
              <a:t>feeding in anorexic patients treats the physical manifestations of their mental disorder (i.e., treats the malnutrition which results from the patient’s lack of food intake). It may also maintain and improve their physical health enough to allow them to gain the cognitive ability to participate in psychological therapies, and weight gain may even be psychologically therapeutic in itself. </a:t>
            </a:r>
          </a:p>
          <a:p>
            <a:r>
              <a:rPr lang="en-US" dirty="0"/>
              <a:t>Samantha should be treated in accordance with her best interests. However, these are difficult to determine. Both possible courses of action here – deciding not to give Samantha nasogastric feeding, or alternatively forcing her to have nasogastric feeding against her will – have the potential to result in harm. Deciding not to provide feeding could result in her death, which would fail to give appropriate weight to the sanctity of life principle. On the other hand, forcing Samantha to have nasogastric feeding fails to respect her autonomy, and whilst her ability to make autonomous decisions may be adversely affected by her mental illness, there is still an inherent moral good in taking into account her wishes. Additionally, the need for physical restraint could amount to inhuman and degrading treatment contravening Article 3 ECHR, although this is unlikely if it can be convincingly shown to be a therapeutic necessity. </a:t>
            </a:r>
          </a:p>
          <a:p>
            <a:r>
              <a:rPr lang="en-US" dirty="0"/>
              <a:t>Although Samantha has a mental illness, it is important that the doctors still involve her in decisions regarding her care as much as possible. The views of her family and friends may be valuable, particularly given the support she may require from them during her treatment. Furthermore, the likely success of the various treatment options should be considered, as this will be important in assessing whether the proposed benefits are sufficiently great to justify the potential harms that may be associated with each treatment option. </a:t>
            </a:r>
          </a:p>
        </p:txBody>
      </p:sp>
    </p:spTree>
    <p:extLst>
      <p:ext uri="{BB962C8B-B14F-4D97-AF65-F5344CB8AC3E}">
        <p14:creationId xmlns:p14="http://schemas.microsoft.com/office/powerpoint/2010/main" xmlns="" val="602916138"/>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a:t>
            </a:r>
            <a:r>
              <a:rPr lang="en-US" dirty="0" smtClean="0">
                <a:solidFill>
                  <a:srgbClr val="FF0000"/>
                </a:solidFill>
              </a:rPr>
              <a:t>5: </a:t>
            </a:r>
            <a:r>
              <a:rPr lang="en-US" dirty="0">
                <a:solidFill>
                  <a:srgbClr val="FF0000"/>
                </a:solidFill>
              </a:rPr>
              <a:t>SELF-HARM </a:t>
            </a:r>
          </a:p>
        </p:txBody>
      </p:sp>
      <p:sp>
        <p:nvSpPr>
          <p:cNvPr id="3" name="Content Placeholder 2"/>
          <p:cNvSpPr>
            <a:spLocks noGrp="1"/>
          </p:cNvSpPr>
          <p:nvPr>
            <p:ph idx="1"/>
          </p:nvPr>
        </p:nvSpPr>
        <p:spPr/>
        <p:txBody>
          <a:bodyPr/>
          <a:lstStyle/>
          <a:p>
            <a:r>
              <a:rPr lang="en-US" i="1" dirty="0"/>
              <a:t>While you are working in Accident and Emergency (A&amp;E) on a Sunday afternoon you are asked to see Naomi, a 15-year-old ‘regular attendee’. No one else wants to see her. Naomi is very subdued and has a deep cut along the top of her thigh. Her legs and arms are </a:t>
            </a:r>
            <a:r>
              <a:rPr lang="en-US" i="1" dirty="0" err="1"/>
              <a:t>criss-crossed</a:t>
            </a:r>
            <a:r>
              <a:rPr lang="en-US" i="1" dirty="0"/>
              <a:t> with scars. She asks you to just hurry up and ‘</a:t>
            </a:r>
            <a:r>
              <a:rPr lang="en-US" i="1" dirty="0" err="1"/>
              <a:t>practise</a:t>
            </a:r>
            <a:r>
              <a:rPr lang="en-US" i="1" dirty="0"/>
              <a:t> your suturing’ so that she can get home in time for a family roast. You are concerned about her blasé attitude to her injuries. Looking through the notes you discover this is her 18th attendance to A&amp;E in the past 6 months for similar treatment. You try to talk to Naomi about why she self-harms. Naomi is surprised, as no one has asked her this before. </a:t>
            </a:r>
          </a:p>
        </p:txBody>
      </p:sp>
    </p:spTree>
    <p:extLst>
      <p:ext uri="{BB962C8B-B14F-4D97-AF65-F5344CB8AC3E}">
        <p14:creationId xmlns:p14="http://schemas.microsoft.com/office/powerpoint/2010/main" xmlns="" val="2919161791"/>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dirty="0"/>
          </a:p>
          <a:p>
            <a:r>
              <a:rPr lang="en-US" sz="2200" dirty="0"/>
              <a:t>How should patients who self-harm be managed? </a:t>
            </a:r>
          </a:p>
          <a:p>
            <a:r>
              <a:rPr lang="en-US" sz="2200" dirty="0"/>
              <a:t>What can be done to prevent a ‘revolving door’ system of hospital admissions?</a:t>
            </a:r>
          </a:p>
          <a:p>
            <a:endParaRPr lang="en-US" dirty="0"/>
          </a:p>
        </p:txBody>
      </p:sp>
    </p:spTree>
    <p:extLst>
      <p:ext uri="{BB962C8B-B14F-4D97-AF65-F5344CB8AC3E}">
        <p14:creationId xmlns:p14="http://schemas.microsoft.com/office/powerpoint/2010/main" xmlns="" val="1798455774"/>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1521885" y="1905000"/>
            <a:ext cx="9984315" cy="4267200"/>
          </a:xfrm>
        </p:spPr>
        <p:txBody>
          <a:bodyPr>
            <a:normAutofit/>
          </a:bodyPr>
          <a:lstStyle/>
          <a:p>
            <a:r>
              <a:rPr lang="en-US" dirty="0"/>
              <a:t>It can be difficult to know how to help effectively young people who present to A&amp;E or their GP with self-inflicted wounds. Many injuries will be superficial and require only minimal medical input, yet these patients will often become regular attendees at hospitals and will undoubtedly benefit from psychological support. </a:t>
            </a:r>
          </a:p>
          <a:p>
            <a:r>
              <a:rPr lang="en-US" dirty="0" smtClean="0"/>
              <a:t>It </a:t>
            </a:r>
            <a:r>
              <a:rPr lang="en-US" dirty="0"/>
              <a:t>is understood that good communication between the patient and their doctor is paramount in developing a rapport to ensure that the patient feels comfortable engaging with ongoing support, which might include psychological or psychiatric services. The patient should be encouraged to tell their family and school teacher about the difficulties they are having with coping. </a:t>
            </a:r>
          </a:p>
          <a:p>
            <a:r>
              <a:rPr lang="en-US" dirty="0"/>
              <a:t>Health professionals need to have a greater understanding of the cause and prevalence of self-harm to prevent a revolving door into A&amp;E. Promoting trust between the doctor and patient will enable individuals to feel valued and help them make autonomous decisions regarding their own health. This in turn should make them feel more in control of their situation and emotions. Listening to them empathetically can help them feel that they are understood and so prevent the need to release their psychological pain through physical outlets. People who self-harm have a right to be treated with respect and not be discriminated against. </a:t>
            </a:r>
          </a:p>
        </p:txBody>
      </p:sp>
    </p:spTree>
    <p:extLst>
      <p:ext uri="{BB962C8B-B14F-4D97-AF65-F5344CB8AC3E}">
        <p14:creationId xmlns:p14="http://schemas.microsoft.com/office/powerpoint/2010/main" xmlns="" val="170332139"/>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endParaRPr lang="en-US" sz="2200" dirty="0"/>
          </a:p>
          <a:p>
            <a:r>
              <a:rPr lang="en-US" sz="2200" dirty="0"/>
              <a:t>Patients who self-harm need to be treated sensitively. They are vulnerable patients who require understanding, confidentiality and care. </a:t>
            </a:r>
          </a:p>
          <a:p>
            <a:r>
              <a:rPr lang="en-US" sz="2200" dirty="0"/>
              <a:t>Patients who self-harm are entitled to the same level of care for their physical wounds as any other individual. Their refusal of psychological help should not impact on provision of any other necessary treatment.</a:t>
            </a:r>
          </a:p>
          <a:p>
            <a:r>
              <a:rPr lang="en-US" dirty="0"/>
              <a:t>	</a:t>
            </a:r>
          </a:p>
          <a:p>
            <a:endParaRPr lang="en-US" dirty="0"/>
          </a:p>
        </p:txBody>
      </p:sp>
    </p:spTree>
    <p:extLst>
      <p:ext uri="{BB962C8B-B14F-4D97-AF65-F5344CB8AC3E}">
        <p14:creationId xmlns:p14="http://schemas.microsoft.com/office/powerpoint/2010/main" xmlns="" val="3663613439"/>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creation of a high-quality legal basis for equalizing the capacity of this social group for social integration is a very important step.</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20264896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Disability</a:t>
            </a:r>
            <a:endParaRPr lang="en-US" dirty="0"/>
          </a:p>
        </p:txBody>
      </p:sp>
      <p:sp>
        <p:nvSpPr>
          <p:cNvPr id="3" name="Content Placeholder 2"/>
          <p:cNvSpPr>
            <a:spLocks noGrp="1"/>
          </p:cNvSpPr>
          <p:nvPr>
            <p:ph idx="1"/>
          </p:nvPr>
        </p:nvSpPr>
        <p:spPr>
          <a:xfrm>
            <a:off x="1521885" y="1905000"/>
            <a:ext cx="9908115" cy="4267200"/>
          </a:xfrm>
        </p:spPr>
        <p:txBody>
          <a:bodyPr>
            <a:normAutofit/>
          </a:bodyPr>
          <a:lstStyle/>
          <a:p>
            <a:r>
              <a:rPr lang="en-US" sz="2200" dirty="0"/>
              <a:t>I</a:t>
            </a:r>
            <a:r>
              <a:rPr lang="en-US" sz="2200" dirty="0" smtClean="0"/>
              <a:t>n </a:t>
            </a:r>
            <a:r>
              <a:rPr lang="en-US" sz="2200" dirty="0"/>
              <a:t>the last decades there has been a shift from the so-called medical model of the </a:t>
            </a:r>
            <a:r>
              <a:rPr lang="en-US" sz="2200" dirty="0" smtClean="0"/>
              <a:t>interpretation </a:t>
            </a:r>
            <a:r>
              <a:rPr lang="en-US" sz="2200" dirty="0"/>
              <a:t>of disability, which is part of the conservative tradition of political thought, to the so-called social model or rights-based approach, that stems from the fact that the obstacles encountered by persons with disabilities are not inherent in </a:t>
            </a:r>
            <a:r>
              <a:rPr lang="en-US" sz="2200" dirty="0" smtClean="0"/>
              <a:t>individual </a:t>
            </a:r>
            <a:r>
              <a:rPr lang="en-US" sz="2200" dirty="0"/>
              <a:t>injuries of these persons but they are socially based arising from the limitation of the environment and the relation to </a:t>
            </a:r>
            <a:r>
              <a:rPr lang="en-US" sz="2200" dirty="0" smtClean="0"/>
              <a:t>them.</a:t>
            </a:r>
          </a:p>
          <a:p>
            <a:r>
              <a:rPr lang="en-US" sz="2200" dirty="0" smtClean="0"/>
              <a:t>The </a:t>
            </a:r>
            <a:r>
              <a:rPr lang="en-US" sz="2200" dirty="0"/>
              <a:t>activities of numerous movements of persons with disabilities were of decisive importance for the establishment of a social model of the interpretation of disability. </a:t>
            </a:r>
            <a:endParaRPr lang="en-US" sz="2200" dirty="0" smtClean="0"/>
          </a:p>
          <a:p>
            <a:r>
              <a:rPr lang="en-US" sz="2200" dirty="0" smtClean="0"/>
              <a:t>In </a:t>
            </a:r>
            <a:r>
              <a:rPr lang="en-US" sz="2200" dirty="0"/>
              <a:t>other words, when it comes to </a:t>
            </a:r>
            <a:r>
              <a:rPr lang="en-US" sz="2200" dirty="0" smtClean="0"/>
              <a:t>disability</a:t>
            </a:r>
            <a:r>
              <a:rPr lang="en-US" sz="2200" dirty="0"/>
              <a:t>, the attention is now focused on the realization of human rights, the removal of obstacles to equal participation, and the removal of institutional </a:t>
            </a:r>
            <a:r>
              <a:rPr lang="en-US" sz="2200" dirty="0" smtClean="0"/>
              <a:t>discrimination</a:t>
            </a:r>
            <a:endParaRPr lang="en-US" sz="2200" dirty="0"/>
          </a:p>
          <a:p>
            <a:endParaRPr lang="en-US" dirty="0"/>
          </a:p>
        </p:txBody>
      </p:sp>
    </p:spTree>
    <p:extLst>
      <p:ext uri="{BB962C8B-B14F-4D97-AF65-F5344CB8AC3E}">
        <p14:creationId xmlns:p14="http://schemas.microsoft.com/office/powerpoint/2010/main" xmlns="" val="1686416866"/>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a:t>
            </a:r>
            <a:r>
              <a:rPr lang="en-US" dirty="0"/>
              <a:t>and professional regulation</a:t>
            </a:r>
          </a:p>
        </p:txBody>
      </p:sp>
      <p:sp>
        <p:nvSpPr>
          <p:cNvPr id="3" name="Content Placeholder 2"/>
          <p:cNvSpPr>
            <a:spLocks noGrp="1"/>
          </p:cNvSpPr>
          <p:nvPr>
            <p:ph idx="1"/>
          </p:nvPr>
        </p:nvSpPr>
        <p:spPr>
          <a:xfrm>
            <a:off x="1521885" y="1905000"/>
            <a:ext cx="9679515" cy="4267200"/>
          </a:xfrm>
        </p:spPr>
        <p:txBody>
          <a:bodyPr/>
          <a:lstStyle/>
          <a:p>
            <a:pPr lvl="0"/>
            <a:r>
              <a:rPr lang="en-US" sz="2200" dirty="0"/>
              <a:t>Bearing all this in mind, the legal and professional regulation in the </a:t>
            </a:r>
            <a:r>
              <a:rPr lang="en-US" sz="2200" dirty="0" smtClean="0"/>
              <a:t>modern </a:t>
            </a:r>
            <a:r>
              <a:rPr lang="en-US" sz="2200" dirty="0"/>
              <a:t>context focuses on making guidelines and a dialogue between a judge, a </a:t>
            </a:r>
            <a:r>
              <a:rPr lang="en-US" sz="2200" dirty="0" smtClean="0"/>
              <a:t>psychiatrist</a:t>
            </a:r>
            <a:r>
              <a:rPr lang="en-US" sz="2200" dirty="0"/>
              <a:t>, and other instances where medical decisions are made. </a:t>
            </a:r>
            <a:endParaRPr lang="en-US" sz="2200" dirty="0" smtClean="0"/>
          </a:p>
          <a:p>
            <a:pPr lvl="0"/>
            <a:r>
              <a:rPr lang="en-US" sz="2200" dirty="0" smtClean="0"/>
              <a:t>There </a:t>
            </a:r>
            <a:r>
              <a:rPr lang="en-US" sz="2200" dirty="0"/>
              <a:t>is a distinction in the approach from the human rights perspective that is universal and bound to current valid standards</a:t>
            </a:r>
            <a:r>
              <a:rPr lang="en-US" sz="2200" dirty="0" smtClean="0"/>
              <a:t>.</a:t>
            </a:r>
          </a:p>
          <a:p>
            <a:pPr lvl="0"/>
            <a:r>
              <a:rPr lang="en-US" sz="2200" dirty="0" smtClean="0"/>
              <a:t> </a:t>
            </a:r>
            <a:r>
              <a:rPr lang="en-US" sz="2200" dirty="0"/>
              <a:t>The speciﬁcities of the approach from the point of view of medical law are reﬂected in the observation of the patient’s rights through the segments of protection and care, such as: primary health care, psychiatric and other specialist care, residential care, and protection through the connection of the health and social sector.</a:t>
            </a:r>
          </a:p>
          <a:p>
            <a:endParaRPr lang="en-US" dirty="0"/>
          </a:p>
        </p:txBody>
      </p:sp>
    </p:spTree>
    <p:extLst>
      <p:ext uri="{BB962C8B-B14F-4D97-AF65-F5344CB8AC3E}">
        <p14:creationId xmlns:p14="http://schemas.microsoft.com/office/powerpoint/2010/main" xmlns="" val="637035057"/>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 </a:t>
            </a:r>
            <a:r>
              <a:rPr lang="en-US" dirty="0"/>
              <a:t>on the Rights of Persons with </a:t>
            </a:r>
            <a:r>
              <a:rPr lang="en-US" dirty="0" smtClean="0"/>
              <a:t>Disabilities</a:t>
            </a:r>
            <a:endParaRPr lang="en-US" dirty="0"/>
          </a:p>
        </p:txBody>
      </p:sp>
      <p:sp>
        <p:nvSpPr>
          <p:cNvPr id="3" name="Content Placeholder 2"/>
          <p:cNvSpPr>
            <a:spLocks noGrp="1"/>
          </p:cNvSpPr>
          <p:nvPr>
            <p:ph idx="1"/>
          </p:nvPr>
        </p:nvSpPr>
        <p:spPr>
          <a:xfrm>
            <a:off x="1521885" y="1905000"/>
            <a:ext cx="9984315" cy="4267200"/>
          </a:xfrm>
        </p:spPr>
        <p:txBody>
          <a:bodyPr/>
          <a:lstStyle/>
          <a:p>
            <a:pPr lvl="0"/>
            <a:r>
              <a:rPr lang="en-US" dirty="0"/>
              <a:t>Serbia has ratiﬁed the Convention on the Rights of Persons with </a:t>
            </a:r>
            <a:r>
              <a:rPr lang="en-US" dirty="0" smtClean="0"/>
              <a:t>Disabilities, which </a:t>
            </a:r>
            <a:r>
              <a:rPr lang="en-US" dirty="0"/>
              <a:t>recognizes the key rights that citizens with disabilities should enjoy in a just society. </a:t>
            </a:r>
            <a:endParaRPr lang="en-US" dirty="0" smtClean="0"/>
          </a:p>
          <a:p>
            <a:pPr lvl="0"/>
            <a:r>
              <a:rPr lang="en-US" dirty="0" smtClean="0"/>
              <a:t>The </a:t>
            </a:r>
            <a:r>
              <a:rPr lang="en-US" dirty="0"/>
              <a:t>adopted Convention is one of the nine fundamental United Nations (UN) human rights treaties. </a:t>
            </a:r>
            <a:endParaRPr lang="en-US" dirty="0" smtClean="0"/>
          </a:p>
          <a:p>
            <a:pPr lvl="0"/>
            <a:r>
              <a:rPr lang="en-US" dirty="0" smtClean="0"/>
              <a:t>In </a:t>
            </a:r>
            <a:r>
              <a:rPr lang="en-US" dirty="0"/>
              <a:t>general, the states are under different </a:t>
            </a:r>
            <a:r>
              <a:rPr lang="en-US" dirty="0" smtClean="0"/>
              <a:t>obligations </a:t>
            </a:r>
            <a:r>
              <a:rPr lang="en-US" dirty="0"/>
              <a:t>to undertake measures to amend or repeal existing discriminatory laws, regulations and practices, as well as to provide support programs for the rights of persons with disabilities. </a:t>
            </a:r>
            <a:endParaRPr lang="en-US" dirty="0" smtClean="0"/>
          </a:p>
          <a:p>
            <a:pPr lvl="0"/>
            <a:r>
              <a:rPr lang="en-US" dirty="0" smtClean="0"/>
              <a:t>When </a:t>
            </a:r>
            <a:r>
              <a:rPr lang="en-US" dirty="0"/>
              <a:t>it comes to the Serbian law and the progress in the implementation of the UN Convention, the priority is to provide support to users in the practice of all services as well as the connection of these services, especially in the decision-making process, or the decision on treatment or patient statements made in advance. Such decision-making practice should be interpreted and </a:t>
            </a:r>
            <a:r>
              <a:rPr lang="en-US" dirty="0" smtClean="0"/>
              <a:t>developed </a:t>
            </a:r>
            <a:r>
              <a:rPr lang="en-US" dirty="0"/>
              <a:t>on the basis of comparative legal examples and modern standards of </a:t>
            </a:r>
            <a:r>
              <a:rPr lang="en-US" dirty="0" smtClean="0"/>
              <a:t>protection </a:t>
            </a:r>
            <a:r>
              <a:rPr lang="en-US" dirty="0"/>
              <a:t>in the ﬁeld of mental health.</a:t>
            </a:r>
          </a:p>
          <a:p>
            <a:endParaRPr lang="en-US" dirty="0"/>
          </a:p>
        </p:txBody>
      </p:sp>
    </p:spTree>
    <p:extLst>
      <p:ext uri="{BB962C8B-B14F-4D97-AF65-F5344CB8AC3E}">
        <p14:creationId xmlns:p14="http://schemas.microsoft.com/office/powerpoint/2010/main" xmlns="" val="2704010929"/>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2044</TotalTime>
  <Words>7084</Words>
  <Application>Microsoft Office PowerPoint</Application>
  <PresentationFormat>Custom</PresentationFormat>
  <Paragraphs>216</Paragraphs>
  <Slides>55</Slides>
  <Notes>1</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Chalkboard 16x9</vt:lpstr>
      <vt:lpstr>LAW ON THE PROTECTION OF PERSONS WITH MENTAL DISABILITIES IN THE CONTEXT OF CLINICAL PRACTICE </vt:lpstr>
      <vt:lpstr>Background</vt:lpstr>
      <vt:lpstr>Health institutions that work by treating and hospitalizing patients with mental disorders</vt:lpstr>
      <vt:lpstr>The protection of human rights in the context of psychiatric treatment or hospital care has a special weight, not only from the health point of view, but also to the community itself. </vt:lpstr>
      <vt:lpstr>The protection of human rights in the context of psychiatric treatment</vt:lpstr>
      <vt:lpstr>The creation of a high-quality legal basis for equalizing the capacity of this social group for social integration is a very important step.</vt:lpstr>
      <vt:lpstr>Disability</vt:lpstr>
      <vt:lpstr>Legal and professional regulation</vt:lpstr>
      <vt:lpstr>Convention on the Rights of Persons with Disabilities</vt:lpstr>
      <vt:lpstr>Health care act on mental care</vt:lpstr>
      <vt:lpstr>Right to consent</vt:lpstr>
      <vt:lpstr>Special provisions</vt:lpstr>
      <vt:lpstr>In the same year when the law on patients’ rights was passed, a law regulating the protection of mental health was also adopted. This was a special act titled as Act on Protection of Persons with Mental Disabilities</vt:lpstr>
      <vt:lpstr>According to the law, the protection of mental health includes the prevention of mental disorders, the improvement of mental health, the analysis and diagnosis of the mental state of the entity, the treatment and rehabilitation for mental disorders, as well as the suspicion of mental disorders</vt:lpstr>
      <vt:lpstr>Act on Protection of Persons with Mental Disabilities</vt:lpstr>
      <vt:lpstr>The Mental Patient as Service User </vt:lpstr>
      <vt:lpstr>Home accommodation</vt:lpstr>
      <vt:lpstr>In case that a patient is a child under three years of age, they cannot be provided with home-based accommodation, except in special cases (Article 52).  When health services are provided in shelters for housing, they are carried out under the conditions and with the application of standards established in accordance with the law regulating health care.  For users who, due to their speciﬁc social and health status, have the need for both social care and permanent health care or supervision, it is determined that social health institutions may be established (Article 60).   </vt:lpstr>
      <vt:lpstr>According to the law that protect mental health (Article 38), a person committed to a psychiatric institution has the right to: </vt:lpstr>
      <vt:lpstr>The important issue is a procedural position of a patient-service users. For example, certain administrative and court procedures may be relevant to the position of the resident user. The role of legal proceedings is to respect the lawfulness of detention, enforced measures or decisions on legal capacity or guardianship status. Certain guarantees are given not only in domestic law (Family Law), but also in the European Convention on Human Rights and Fundamental Freedoms. </vt:lpstr>
      <vt:lpstr>Involuntary hospitalization</vt:lpstr>
      <vt:lpstr>Involuntary hospitalization</vt:lpstr>
      <vt:lpstr>The expert examination of the legal capacity relates to the question of whether a person who is already mentally ill or is justiﬁably suspected of a mental disorder should or should not be deprived of legal capacity, completely or partially. The decision is made by the court.</vt:lpstr>
      <vt:lpstr>The task of an expert is to examine whether there is a disorder, as well as to determine its type, level and durability. He/she also needs to answer whether the found disorder is an indication for deprivation of capacity and the appointment of a guardian</vt:lpstr>
      <vt:lpstr>The proceedings for restoration of legal capacity may be initiated by the court ex officio, or upon the petition of the guardian, a public prosecutor, or a spouse. In the proceedings for the restoration of legal capacity also should apply mutatis mutandis on the provisions for the removal of legal capacity. </vt:lpstr>
      <vt:lpstr>A legal deﬁnition of the problem is aimed at protecting a patient and at the same time it is an important condition for the unobstructed working of the physicians.</vt:lpstr>
      <vt:lpstr>There are certain administrative and court procedures that may be relevant for the position of a resident user and their role is to respect the lawfulness of retention, enforced measures or decisions on legal capacity or guardianship status, such as the procedure for involuntary hospitalization and the expert examination of the legal capacity, which also includes revision procedures.</vt:lpstr>
      <vt:lpstr>Problems in practice with patients—users show various controversial cases that cause a legal reaction and sometimes lead to case processing, which can be found in practice</vt:lpstr>
      <vt:lpstr>Informed consent</vt:lpstr>
      <vt:lpstr>Development of the principle of consent</vt:lpstr>
      <vt:lpstr>Decision- making capacity</vt:lpstr>
      <vt:lpstr>The assessment of mental abilities is a medical procedure that is in competence of mental health professionals who should determine the individual’s ability to give consent or not, or to make their own choices. </vt:lpstr>
      <vt:lpstr>A patient, whose mental capacity deﬁcit is conﬁrmed, loses the right to make legally binding decisions on medical treatment, which at the same time means that the physician has no duty to seek their consent, but should continue to protect them from a bad decision</vt:lpstr>
      <vt:lpstr>Freedom to decide </vt:lpstr>
      <vt:lpstr>Slide 35</vt:lpstr>
      <vt:lpstr>Research results</vt:lpstr>
      <vt:lpstr>CASE 1: WHEN TO SECTION A PATIENT UNDER THE MENTAL HEALTH ACT</vt:lpstr>
      <vt:lpstr>Questions</vt:lpstr>
      <vt:lpstr>Answer</vt:lpstr>
      <vt:lpstr>KEY POINTS</vt:lpstr>
      <vt:lpstr>CASE 2: MEDICAL TREATMENT FOR PATIENTS WITH A MENTAL HEALTH DISORDER </vt:lpstr>
      <vt:lpstr>Questions</vt:lpstr>
      <vt:lpstr>Answer</vt:lpstr>
      <vt:lpstr>CASE 3: CONFLICT IN TREATMENT AIMS </vt:lpstr>
      <vt:lpstr>Questions</vt:lpstr>
      <vt:lpstr>Answer</vt:lpstr>
      <vt:lpstr>KEY POINTS</vt:lpstr>
      <vt:lpstr>CASE 4: TREATMENT FOR EATING DISORDERS </vt:lpstr>
      <vt:lpstr>Questions</vt:lpstr>
      <vt:lpstr>Answer</vt:lpstr>
      <vt:lpstr>CASE 5: SELF-HARM </vt:lpstr>
      <vt:lpstr>Questions</vt:lpstr>
      <vt:lpstr>Answer</vt:lpstr>
      <vt:lpstr>KEY POINTS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264</cp:revision>
  <dcterms:created xsi:type="dcterms:W3CDTF">2017-12-03T22:12:24Z</dcterms:created>
  <dcterms:modified xsi:type="dcterms:W3CDTF">2024-02-12T13:42:47Z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